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3" r:id="rId4"/>
  </p:sldMasterIdLst>
  <p:notesMasterIdLst>
    <p:notesMasterId r:id="rId15"/>
  </p:notesMasterIdLst>
  <p:sldIdLst>
    <p:sldId id="290" r:id="rId5"/>
    <p:sldId id="286" r:id="rId6"/>
    <p:sldId id="270" r:id="rId7"/>
    <p:sldId id="273" r:id="rId8"/>
    <p:sldId id="269" r:id="rId9"/>
    <p:sldId id="275" r:id="rId10"/>
    <p:sldId id="287" r:id="rId11"/>
    <p:sldId id="292" r:id="rId12"/>
    <p:sldId id="281" r:id="rId13"/>
    <p:sldId id="288" r:id="rId1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A4FF02-213A-77CE-D2B8-900D61AC9CB4}" name="Pat Giancontieri" initials="PG" userId="a0d2a6c0ca410d92" providerId="Windows Live"/>
  <p188:author id="{F0C2970B-B188-2F59-F131-F6F331B424E9}" name="Suzette McKinney" initials="SM" userId="S::suzette@al-anon.org::0f358ee7-6521-419c-91bf-5456829361aa" providerId="AD"/>
  <p188:author id="{25D70226-B648-0FE8-8D95-61F994B5EA90}" name="Vali Fayen" initials="VF" userId="S::ValiF@al-anon.org::f88fc6d4-6c8b-4e7e-8481-c87f42b0f766" providerId="AD"/>
  <p188:author id="{D171042E-28C6-7382-1D97-34B2FA645813}" name="Guest User" initials="GU" userId="S::urn:spo:anon#105e1ef7847d76b4f1faf4c11fd8da108490638e956ffc977192a71219d137b9::" providerId="AD"/>
  <p188:author id="{E0E06632-925B-3109-AD56-9B916AE59ED3}" name="Carol Ann Murray" initials="CM" userId="S::carolm@afgvolunteers.org::02cf296b-a20d-49c2-8948-d8480bce2cce" providerId="AD"/>
  <p188:author id="{ED655538-706F-CB2F-0AB0-4915B4496F3C}" name="Ann Marie Ziffer" initials="AZ" userId="S::annz@afgvolunteers.org::2ee1f86d-1692-4a7e-8534-7651a90e3c45" providerId="AD"/>
  <p188:author id="{F99C445F-D52C-229D-BCB0-CD4FC4E3E69D}" name="Scot Powers" initials="SP" userId="S::scot@al-anon.org::3495cabf-6d9a-4aeb-acc1-7d0b883042f1" providerId="AD"/>
  <p188:author id="{6FB55F6C-9844-D0DA-0B1F-AB16B2CD783B}" name="Heather Smith" initials="HS" userId="S::heathersm@al-anon.org::a8421f72-4779-4f48-b412-ca0a175d3dde" providerId="AD"/>
  <p188:author id="{1A695F8D-0298-8F7D-9652-EFB5613D5C17}" name="Christa Abildgaard" initials="CA" userId="S::christa@al-anon.org::43c9686a-b09b-4210-a676-c1e948d274bc" providerId="AD"/>
  <p188:author id="{D77F7A94-078E-3D1B-9A25-03207AFF27CA}" name="Jeri Wesner" initials="JW" userId="S::jeriw@afgvolunteers.org::5d358f01-4db8-4f3c-bfdf-2c39a61729a7" providerId="AD"/>
  <p188:author id="{0A9AD19C-310A-9280-42C7-713B010809D3}" name="Sarah Smith" initials="SS" userId="S::sarahsm@al-anon.org::f9ee65e1-a6a3-436c-b43c-88d65e5bdfa7" providerId="AD"/>
  <p188:author id="{835BBF9D-AF0A-69FC-38D6-F220319D6688}" name="David Bruce" initials="DB" userId="S::davidb@afgvolunteers.org::8bbefcdb-dfe5-41d4-ac50-23f269695694" providerId="AD"/>
  <p188:author id="{E96F18A2-78C2-8CEF-C9B1-E524DA1945D1}" name="Norm Weiss" initials="NW" userId="S::normw@afgvolunteers.org::e59c91a9-af17-4caa-ad19-6824d3f25354" providerId="AD"/>
  <p188:author id="{1E1021A9-D752-D7D7-57D5-1C613EADB5C7}" name="Heather Smith" initials="HS" userId="S::HeatherSm@al-anon.org::a8421f72-4779-4f48-b412-ca0a175d3dde" providerId="AD"/>
  <p188:author id="{94B023C1-AAF2-2362-C133-CAD2A52DD4DA}" name="Emma Pacchiana" initials="EP" userId="S::EmmaP@al-anon.org::d1a17bad-7d78-46c8-a444-af273634b9b5" providerId="AD"/>
  <p188:author id="{0FC275D1-5F08-1D5B-80DA-4C3AF1A1635D}" name="Pennie Kittilson" initials="PK" userId="S::penniek@afgvolunteers.org::22a434bc-e6b1-4ec6-9518-8c5c9d1ef81a" providerId="AD"/>
  <p188:author id="{E25DA9D1-62D8-11C2-5A94-34CF2D111BAC}" name="Jennifer Alvarez" initials="JA" userId="S::JenniferA@al-anon.org::bff88a16-a42e-4ceb-b908-faa419857d03" providerId="AD"/>
  <p188:author id="{D4CC86E3-5F5C-3FFF-851E-4526E16AFBA3}" name="Christa Abildgaard" initials="" userId="S::Christa@al-anon.org::43c9686a-b09b-4210-a676-c1e948d274b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55" autoAdjust="0"/>
  </p:normalViewPr>
  <p:slideViewPr>
    <p:cSldViewPr snapToGrid="0">
      <p:cViewPr varScale="1">
        <p:scale>
          <a:sx n="85" d="100"/>
          <a:sy n="85" d="100"/>
        </p:scale>
        <p:origin x="1554"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Pacchiana" userId="S::emmap@al-anon.org::d1a17bad-7d78-46c8-a444-af273634b9b5" providerId="AD" clId="Web-{BB6B663E-8065-DC09-C8C6-C875ED980E14}"/>
    <pc:docChg chg="modSld">
      <pc:chgData name="Emma Pacchiana" userId="S::emmap@al-anon.org::d1a17bad-7d78-46c8-a444-af273634b9b5" providerId="AD" clId="Web-{BB6B663E-8065-DC09-C8C6-C875ED980E14}" dt="2024-10-23T16:57:26.297" v="2" actId="20577"/>
      <pc:docMkLst>
        <pc:docMk/>
      </pc:docMkLst>
      <pc:sldChg chg="modSp">
        <pc:chgData name="Emma Pacchiana" userId="S::emmap@al-anon.org::d1a17bad-7d78-46c8-a444-af273634b9b5" providerId="AD" clId="Web-{BB6B663E-8065-DC09-C8C6-C875ED980E14}" dt="2024-10-23T16:57:26.297" v="2" actId="20577"/>
        <pc:sldMkLst>
          <pc:docMk/>
          <pc:sldMk cId="3501258431" sldId="290"/>
        </pc:sldMkLst>
        <pc:spChg chg="mod">
          <ac:chgData name="Emma Pacchiana" userId="S::emmap@al-anon.org::d1a17bad-7d78-46c8-a444-af273634b9b5" providerId="AD" clId="Web-{BB6B663E-8065-DC09-C8C6-C875ED980E14}" dt="2024-10-23T16:57:26.297" v="2" actId="20577"/>
          <ac:spMkLst>
            <pc:docMk/>
            <pc:sldMk cId="3501258431" sldId="290"/>
            <ac:spMk id="9" creationId="{57B10B90-E4A0-5ADC-4250-278BA7B5DB66}"/>
          </ac:spMkLst>
        </pc:spChg>
      </pc:sldChg>
      <pc:sldChg chg="modSp">
        <pc:chgData name="Emma Pacchiana" userId="S::emmap@al-anon.org::d1a17bad-7d78-46c8-a444-af273634b9b5" providerId="AD" clId="Web-{BB6B663E-8065-DC09-C8C6-C875ED980E14}" dt="2024-10-23T16:56:52.343" v="1" actId="20577"/>
        <pc:sldMkLst>
          <pc:docMk/>
          <pc:sldMk cId="3789795014" sldId="292"/>
        </pc:sldMkLst>
        <pc:spChg chg="mod">
          <ac:chgData name="Emma Pacchiana" userId="S::emmap@al-anon.org::d1a17bad-7d78-46c8-a444-af273634b9b5" providerId="AD" clId="Web-{BB6B663E-8065-DC09-C8C6-C875ED980E14}" dt="2024-10-23T16:56:52.343" v="1" actId="20577"/>
          <ac:spMkLst>
            <pc:docMk/>
            <pc:sldMk cId="3789795014" sldId="292"/>
            <ac:spMk id="12" creationId="{FEEBF929-CF68-FAD0-0388-C9EE43095186}"/>
          </ac:spMkLst>
        </pc:spChg>
      </pc:sldChg>
    </pc:docChg>
  </pc:docChgLst>
  <pc:docChgLst>
    <pc:chgData name="Scot Powers" userId="S::scot@al-anon.org::3495cabf-6d9a-4aeb-acc1-7d0b883042f1" providerId="AD" clId="Web-{04A5D283-7E83-6201-5DF4-2F0601BDCF53}"/>
    <pc:docChg chg="modSld">
      <pc:chgData name="Scot Powers" userId="S::scot@al-anon.org::3495cabf-6d9a-4aeb-acc1-7d0b883042f1" providerId="AD" clId="Web-{04A5D283-7E83-6201-5DF4-2F0601BDCF53}" dt="2024-12-11T20:44:50.194" v="8"/>
      <pc:docMkLst>
        <pc:docMk/>
      </pc:docMkLst>
      <pc:sldChg chg="modSp">
        <pc:chgData name="Scot Powers" userId="S::scot@al-anon.org::3495cabf-6d9a-4aeb-acc1-7d0b883042f1" providerId="AD" clId="Web-{04A5D283-7E83-6201-5DF4-2F0601BDCF53}" dt="2024-12-11T20:44:31.147" v="5" actId="20577"/>
        <pc:sldMkLst>
          <pc:docMk/>
          <pc:sldMk cId="3813520862" sldId="269"/>
        </pc:sldMkLst>
        <pc:spChg chg="mod">
          <ac:chgData name="Scot Powers" userId="S::scot@al-anon.org::3495cabf-6d9a-4aeb-acc1-7d0b883042f1" providerId="AD" clId="Web-{04A5D283-7E83-6201-5DF4-2F0601BDCF53}" dt="2024-12-11T20:44:31.147" v="5" actId="20577"/>
          <ac:spMkLst>
            <pc:docMk/>
            <pc:sldMk cId="3813520862" sldId="269"/>
            <ac:spMk id="3" creationId="{BB37841C-6A58-377D-744D-2F73286F2C07}"/>
          </ac:spMkLst>
        </pc:spChg>
      </pc:sldChg>
      <pc:sldChg chg="modSp">
        <pc:chgData name="Scot Powers" userId="S::scot@al-anon.org::3495cabf-6d9a-4aeb-acc1-7d0b883042f1" providerId="AD" clId="Web-{04A5D283-7E83-6201-5DF4-2F0601BDCF53}" dt="2024-12-11T20:40:46.146" v="2" actId="20577"/>
        <pc:sldMkLst>
          <pc:docMk/>
          <pc:sldMk cId="2739298545" sldId="286"/>
        </pc:sldMkLst>
        <pc:spChg chg="mod">
          <ac:chgData name="Scot Powers" userId="S::scot@al-anon.org::3495cabf-6d9a-4aeb-acc1-7d0b883042f1" providerId="AD" clId="Web-{04A5D283-7E83-6201-5DF4-2F0601BDCF53}" dt="2024-12-11T20:40:46.146" v="2" actId="20577"/>
          <ac:spMkLst>
            <pc:docMk/>
            <pc:sldMk cId="2739298545" sldId="286"/>
            <ac:spMk id="7" creationId="{96DFE82D-4BE9-7AEA-1C80-C956A1EBDE67}"/>
          </ac:spMkLst>
        </pc:spChg>
      </pc:sldChg>
      <pc:sldChg chg="modNotes">
        <pc:chgData name="Scot Powers" userId="S::scot@al-anon.org::3495cabf-6d9a-4aeb-acc1-7d0b883042f1" providerId="AD" clId="Web-{04A5D283-7E83-6201-5DF4-2F0601BDCF53}" dt="2024-12-11T20:44:50.194" v="8"/>
        <pc:sldMkLst>
          <pc:docMk/>
          <pc:sldMk cId="88556142" sldId="287"/>
        </pc:sldMkLst>
      </pc:sldChg>
    </pc:docChg>
  </pc:docChgLst>
  <pc:docChgLst>
    <pc:chgData name="Scot Powers" userId="S::scot@al-anon.org::3495cabf-6d9a-4aeb-acc1-7d0b883042f1" providerId="AD" clId="Web-{B47B0985-7A9A-AE41-5F5D-824B1964193F}"/>
    <pc:docChg chg="modSld">
      <pc:chgData name="Scot Powers" userId="S::scot@al-anon.org::3495cabf-6d9a-4aeb-acc1-7d0b883042f1" providerId="AD" clId="Web-{B47B0985-7A9A-AE41-5F5D-824B1964193F}" dt="2024-10-25T17:39:47.090" v="23"/>
      <pc:docMkLst>
        <pc:docMk/>
      </pc:docMkLst>
      <pc:sldChg chg="modNotes">
        <pc:chgData name="Scot Powers" userId="S::scot@al-anon.org::3495cabf-6d9a-4aeb-acc1-7d0b883042f1" providerId="AD" clId="Web-{B47B0985-7A9A-AE41-5F5D-824B1964193F}" dt="2024-10-25T17:38:43.807" v="9"/>
        <pc:sldMkLst>
          <pc:docMk/>
          <pc:sldMk cId="3813520862" sldId="269"/>
        </pc:sldMkLst>
      </pc:sldChg>
      <pc:sldChg chg="modNotes">
        <pc:chgData name="Scot Powers" userId="S::scot@al-anon.org::3495cabf-6d9a-4aeb-acc1-7d0b883042f1" providerId="AD" clId="Web-{B47B0985-7A9A-AE41-5F5D-824B1964193F}" dt="2024-10-25T17:38:21.118" v="5"/>
        <pc:sldMkLst>
          <pc:docMk/>
          <pc:sldMk cId="1779506844" sldId="270"/>
        </pc:sldMkLst>
      </pc:sldChg>
      <pc:sldChg chg="modNotes">
        <pc:chgData name="Scot Powers" userId="S::scot@al-anon.org::3495cabf-6d9a-4aeb-acc1-7d0b883042f1" providerId="AD" clId="Web-{B47B0985-7A9A-AE41-5F5D-824B1964193F}" dt="2024-10-25T17:38:34.603" v="7"/>
        <pc:sldMkLst>
          <pc:docMk/>
          <pc:sldMk cId="1147367157" sldId="273"/>
        </pc:sldMkLst>
      </pc:sldChg>
      <pc:sldChg chg="modNotes">
        <pc:chgData name="Scot Powers" userId="S::scot@al-anon.org::3495cabf-6d9a-4aeb-acc1-7d0b883042f1" providerId="AD" clId="Web-{B47B0985-7A9A-AE41-5F5D-824B1964193F}" dt="2024-10-25T17:39:06.870" v="14"/>
        <pc:sldMkLst>
          <pc:docMk/>
          <pc:sldMk cId="2066211771" sldId="275"/>
        </pc:sldMkLst>
      </pc:sldChg>
      <pc:sldChg chg="modNotes">
        <pc:chgData name="Scot Powers" userId="S::scot@al-anon.org::3495cabf-6d9a-4aeb-acc1-7d0b883042f1" providerId="AD" clId="Web-{B47B0985-7A9A-AE41-5F5D-824B1964193F}" dt="2024-10-25T17:39:33.121" v="21"/>
        <pc:sldMkLst>
          <pc:docMk/>
          <pc:sldMk cId="3955410071" sldId="281"/>
        </pc:sldMkLst>
      </pc:sldChg>
      <pc:sldChg chg="modNotes">
        <pc:chgData name="Scot Powers" userId="S::scot@al-anon.org::3495cabf-6d9a-4aeb-acc1-7d0b883042f1" providerId="AD" clId="Web-{B47B0985-7A9A-AE41-5F5D-824B1964193F}" dt="2024-10-25T17:38:11.899" v="3"/>
        <pc:sldMkLst>
          <pc:docMk/>
          <pc:sldMk cId="2739298545" sldId="286"/>
        </pc:sldMkLst>
      </pc:sldChg>
      <pc:sldChg chg="modNotes">
        <pc:chgData name="Scot Powers" userId="S::scot@al-anon.org::3495cabf-6d9a-4aeb-acc1-7d0b883042f1" providerId="AD" clId="Web-{B47B0985-7A9A-AE41-5F5D-824B1964193F}" dt="2024-10-25T17:39:15.808" v="17"/>
        <pc:sldMkLst>
          <pc:docMk/>
          <pc:sldMk cId="88556142" sldId="287"/>
        </pc:sldMkLst>
      </pc:sldChg>
      <pc:sldChg chg="modNotes">
        <pc:chgData name="Scot Powers" userId="S::scot@al-anon.org::3495cabf-6d9a-4aeb-acc1-7d0b883042f1" providerId="AD" clId="Web-{B47B0985-7A9A-AE41-5F5D-824B1964193F}" dt="2024-10-25T17:39:47.090" v="23"/>
        <pc:sldMkLst>
          <pc:docMk/>
          <pc:sldMk cId="3186679114" sldId="288"/>
        </pc:sldMkLst>
      </pc:sldChg>
      <pc:sldChg chg="modNotes">
        <pc:chgData name="Scot Powers" userId="S::scot@al-anon.org::3495cabf-6d9a-4aeb-acc1-7d0b883042f1" providerId="AD" clId="Web-{B47B0985-7A9A-AE41-5F5D-824B1964193F}" dt="2024-10-25T17:37:57.899" v="1"/>
        <pc:sldMkLst>
          <pc:docMk/>
          <pc:sldMk cId="3501258431" sldId="290"/>
        </pc:sldMkLst>
      </pc:sldChg>
      <pc:sldChg chg="modNotes">
        <pc:chgData name="Scot Powers" userId="S::scot@al-anon.org::3495cabf-6d9a-4aeb-acc1-7d0b883042f1" providerId="AD" clId="Web-{B47B0985-7A9A-AE41-5F5D-824B1964193F}" dt="2024-10-25T17:39:27.605" v="19"/>
        <pc:sldMkLst>
          <pc:docMk/>
          <pc:sldMk cId="3789795014" sldId="292"/>
        </pc:sldMkLst>
      </pc:sldChg>
    </pc:docChg>
  </pc:docChgLst>
  <pc:docChgLst>
    <pc:chgData name="Scot Powers" userId="3495cabf-6d9a-4aeb-acc1-7d0b883042f1" providerId="ADAL" clId="{D94F0E62-4753-4BEE-AAA7-C5179DB06968}"/>
    <pc:docChg chg="modSld">
      <pc:chgData name="Scot Powers" userId="3495cabf-6d9a-4aeb-acc1-7d0b883042f1" providerId="ADAL" clId="{D94F0E62-4753-4BEE-AAA7-C5179DB06968}" dt="2025-01-03T21:40:41.264" v="10" actId="6549"/>
      <pc:docMkLst>
        <pc:docMk/>
      </pc:docMkLst>
      <pc:sldChg chg="modNotesTx">
        <pc:chgData name="Scot Powers" userId="3495cabf-6d9a-4aeb-acc1-7d0b883042f1" providerId="ADAL" clId="{D94F0E62-4753-4BEE-AAA7-C5179DB06968}" dt="2025-01-03T21:00:25.881" v="6"/>
        <pc:sldMkLst>
          <pc:docMk/>
          <pc:sldMk cId="1147367157" sldId="273"/>
        </pc:sldMkLst>
      </pc:sldChg>
      <pc:sldChg chg="modSp mod modNotesTx">
        <pc:chgData name="Scot Powers" userId="3495cabf-6d9a-4aeb-acc1-7d0b883042f1" providerId="ADAL" clId="{D94F0E62-4753-4BEE-AAA7-C5179DB06968}" dt="2025-01-03T20:58:06.836" v="5" actId="20577"/>
        <pc:sldMkLst>
          <pc:docMk/>
          <pc:sldMk cId="2739298545" sldId="286"/>
        </pc:sldMkLst>
        <pc:spChg chg="mod">
          <ac:chgData name="Scot Powers" userId="3495cabf-6d9a-4aeb-acc1-7d0b883042f1" providerId="ADAL" clId="{D94F0E62-4753-4BEE-AAA7-C5179DB06968}" dt="2025-01-03T20:57:48.019" v="3" actId="27107"/>
          <ac:spMkLst>
            <pc:docMk/>
            <pc:sldMk cId="2739298545" sldId="286"/>
            <ac:spMk id="7" creationId="{96DFE82D-4BE9-7AEA-1C80-C956A1EBDE67}"/>
          </ac:spMkLst>
        </pc:spChg>
      </pc:sldChg>
      <pc:sldChg chg="modNotesTx">
        <pc:chgData name="Scot Powers" userId="3495cabf-6d9a-4aeb-acc1-7d0b883042f1" providerId="ADAL" clId="{D94F0E62-4753-4BEE-AAA7-C5179DB06968}" dt="2025-01-03T21:38:52.997" v="7"/>
        <pc:sldMkLst>
          <pc:docMk/>
          <pc:sldMk cId="88556142" sldId="287"/>
        </pc:sldMkLst>
      </pc:sldChg>
      <pc:sldChg chg="modNotesTx">
        <pc:chgData name="Scot Powers" userId="3495cabf-6d9a-4aeb-acc1-7d0b883042f1" providerId="ADAL" clId="{D94F0E62-4753-4BEE-AAA7-C5179DB06968}" dt="2025-01-03T21:40:13.032" v="9" actId="113"/>
        <pc:sldMkLst>
          <pc:docMk/>
          <pc:sldMk cId="3186679114" sldId="288"/>
        </pc:sldMkLst>
      </pc:sldChg>
      <pc:sldChg chg="modNotesTx">
        <pc:chgData name="Scot Powers" userId="3495cabf-6d9a-4aeb-acc1-7d0b883042f1" providerId="ADAL" clId="{D94F0E62-4753-4BEE-AAA7-C5179DB06968}" dt="2025-01-03T20:57:32.984" v="2" actId="13926"/>
        <pc:sldMkLst>
          <pc:docMk/>
          <pc:sldMk cId="3501258431" sldId="290"/>
        </pc:sldMkLst>
      </pc:sldChg>
      <pc:sldChg chg="modNotesTx">
        <pc:chgData name="Scot Powers" userId="3495cabf-6d9a-4aeb-acc1-7d0b883042f1" providerId="ADAL" clId="{D94F0E62-4753-4BEE-AAA7-C5179DB06968}" dt="2025-01-03T21:40:41.264" v="10" actId="6549"/>
        <pc:sldMkLst>
          <pc:docMk/>
          <pc:sldMk cId="3789795014" sldId="292"/>
        </pc:sldMkLst>
      </pc:sldChg>
    </pc:docChg>
  </pc:docChgLst>
  <pc:docChgLst>
    <pc:chgData name="Scot Powers" userId="S::scot@al-anon.org::3495cabf-6d9a-4aeb-acc1-7d0b883042f1" providerId="AD" clId="Web-{EC2FB447-610C-9EAE-C41E-35751D78E12D}"/>
    <pc:docChg chg="modSld">
      <pc:chgData name="Scot Powers" userId="S::scot@al-anon.org::3495cabf-6d9a-4aeb-acc1-7d0b883042f1" providerId="AD" clId="Web-{EC2FB447-610C-9EAE-C41E-35751D78E12D}" dt="2024-12-16T19:45:43.717" v="12"/>
      <pc:docMkLst>
        <pc:docMk/>
      </pc:docMkLst>
      <pc:sldChg chg="modNotes">
        <pc:chgData name="Scot Powers" userId="S::scot@al-anon.org::3495cabf-6d9a-4aeb-acc1-7d0b883042f1" providerId="AD" clId="Web-{EC2FB447-610C-9EAE-C41E-35751D78E12D}" dt="2024-12-16T19:45:43.717" v="12"/>
        <pc:sldMkLst>
          <pc:docMk/>
          <pc:sldMk cId="3813520862" sldId="269"/>
        </pc:sldMkLst>
      </pc:sldChg>
      <pc:sldChg chg="modNotes">
        <pc:chgData name="Scot Powers" userId="S::scot@al-anon.org::3495cabf-6d9a-4aeb-acc1-7d0b883042f1" providerId="AD" clId="Web-{EC2FB447-610C-9EAE-C41E-35751D78E12D}" dt="2024-12-16T19:45:20.294" v="7"/>
        <pc:sldMkLst>
          <pc:docMk/>
          <pc:sldMk cId="1779506844"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DE0A0D5-8F98-4CC1-A28E-021F0B6B475C}" type="datetimeFigureOut">
              <a:rPr lang="en-US" smtClean="0"/>
              <a:t>1/3/2025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603C52C-5E29-41AF-BAA3-8217E886DA08}" type="slidenum">
              <a:rPr lang="en-US" smtClean="0"/>
              <a:t>‹#›</a:t>
            </a:fld>
            <a:endParaRPr lang="en-US"/>
          </a:p>
        </p:txBody>
      </p:sp>
    </p:spTree>
    <p:extLst>
      <p:ext uri="{BB962C8B-B14F-4D97-AF65-F5344CB8AC3E}">
        <p14:creationId xmlns:p14="http://schemas.microsoft.com/office/powerpoint/2010/main" val="1961961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648128"/>
          </a:xfrm>
        </p:spPr>
        <p:txBody>
          <a:bodyPr/>
          <a:lstStyle/>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Welcome! Thank you for joining us today. This presentation will provide an overview of Alateen. Alateen is part of Al-Anon Family Groups and is designed for teenagers ages 13-18 who are affected by a relative or friend’s misuse of or addiction to alcohol.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My name is [</a:t>
            </a:r>
            <a:r>
              <a:rPr lang="en-US"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First Name</a:t>
            </a: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presentation should last about [</a:t>
            </a:r>
            <a:r>
              <a:rPr lang="en-US" sz="1800" b="1"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minutes/hours</a:t>
            </a: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and there will be time for questions at the end.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endParaRPr lang="en-US" b="0" i="0" baseline="0" dirty="0">
              <a:effectLst/>
              <a:latin typeface="Arial"/>
              <a:ea typeface="Calibri" panose="020F0502020204030204" pitchFamily="34" charset="0"/>
              <a:cs typeface="Arial"/>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1</a:t>
            </a:fld>
            <a:endParaRPr lang="en-US"/>
          </a:p>
        </p:txBody>
      </p:sp>
    </p:spTree>
    <p:extLst>
      <p:ext uri="{BB962C8B-B14F-4D97-AF65-F5344CB8AC3E}">
        <p14:creationId xmlns:p14="http://schemas.microsoft.com/office/powerpoint/2010/main" val="411426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466433"/>
          </a:xfrm>
        </p:spPr>
        <p:txBody>
          <a:bodyPr/>
          <a:lstStyle/>
          <a:p>
            <a:r>
              <a:rPr lang="en-US" dirty="0"/>
              <a:t>We are happy to cooperate with you in a number of ways, including [</a:t>
            </a:r>
            <a:r>
              <a:rPr lang="en-US" b="1" dirty="0"/>
              <a:t>display at a wellness event, hosting an introductory Al-Anon meeting, or providing you with materials for your clients</a:t>
            </a:r>
            <a:r>
              <a:rPr lang="en-US" dirty="0"/>
              <a:t>]. Feel free to contact us for more detail or schedule a follow-up.</a:t>
            </a:r>
          </a:p>
          <a:p>
            <a:r>
              <a:rPr lang="en-US" dirty="0"/>
              <a:t>The QR code will direct you to the Al-Anon website, where you can either find an Al-Anon meeting to observe, find an Alateen meeting to refer to your [</a:t>
            </a:r>
            <a:r>
              <a:rPr lang="en-US" b="1" dirty="0"/>
              <a:t>client/patient/student/teen</a:t>
            </a:r>
            <a:r>
              <a:rPr lang="en-US" dirty="0"/>
              <a:t>], or call our toll-free meeting line. We look forward to assisting you and providing support.</a:t>
            </a:r>
            <a:endParaRPr lang="en-US" dirty="0">
              <a:cs typeface="Calibri"/>
            </a:endParaRPr>
          </a:p>
          <a:p>
            <a:r>
              <a:rPr lang="en-US" dirty="0"/>
              <a:t>Thank you for your attention. We hope you found this presentation informative. We’d be happy to answer any questions you may have.</a:t>
            </a:r>
            <a:endParaRPr lang="en-US" dirty="0">
              <a:cs typeface="Calibri"/>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10</a:t>
            </a:fld>
            <a:endParaRPr lang="en-US"/>
          </a:p>
        </p:txBody>
      </p:sp>
    </p:spTree>
    <p:extLst>
      <p:ext uri="{BB962C8B-B14F-4D97-AF65-F5344CB8AC3E}">
        <p14:creationId xmlns:p14="http://schemas.microsoft.com/office/powerpoint/2010/main" val="706865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648128"/>
          </a:xfrm>
        </p:spPr>
        <p:txBody>
          <a:bodyPr/>
          <a:lstStyle/>
          <a:p>
            <a:r>
              <a:rPr lang="en-US" dirty="0">
                <a:highlight>
                  <a:srgbClr val="FFFFFF"/>
                </a:highlight>
              </a:rPr>
              <a:t>[Provide some published statistics, context, and background information, for example:</a:t>
            </a:r>
            <a:endParaRPr lang="en-US" dirty="0"/>
          </a:p>
          <a:p>
            <a:r>
              <a:rPr lang="en-US" dirty="0">
                <a:highlight>
                  <a:srgbClr val="FFFFFF"/>
                </a:highlight>
              </a:rPr>
              <a:t>"A study in the January 2000 issue of the American Journal of Public Health (Volume 90, Number 1) reports that approximately one in four US children (19 million children or 28.6 percent of children 0-17 years) are exposed at some time before age 18 to familial alcohol dependence (alcoholism), alcohol abuse, or both."</a:t>
            </a:r>
            <a:endParaRPr lang="en-US" dirty="0"/>
          </a:p>
          <a:p>
            <a:endParaRPr lang="en-US" dirty="0">
              <a:highlight>
                <a:srgbClr val="FFFFFF"/>
              </a:highlight>
            </a:endParaRPr>
          </a:p>
          <a:p>
            <a:r>
              <a:rPr lang="en-US" dirty="0">
                <a:highlight>
                  <a:srgbClr val="FFFFFF"/>
                </a:highlight>
              </a:rPr>
              <a:t>Alateen, established in 1957, is a peer support program that is part of</a:t>
            </a:r>
            <a:endParaRPr lang="en-US" dirty="0"/>
          </a:p>
          <a:p>
            <a:r>
              <a:rPr lang="en-US" dirty="0">
                <a:highlight>
                  <a:srgbClr val="FFFFFF"/>
                </a:highlight>
              </a:rPr>
              <a:t>Al-Anon Family Groups. These peer-facilitated mutual support groups serve teenagers who are impacted by someone else’s misuse or addiction to alcohol. Alateen offers a safe space where young people can connect, share their experiences, and find support.</a:t>
            </a:r>
            <a:endParaRPr lang="en-US" dirty="0"/>
          </a:p>
          <a:p>
            <a:r>
              <a:rPr lang="en-US" dirty="0">
                <a:highlight>
                  <a:srgbClr val="FFFFFF"/>
                </a:highlight>
              </a:rPr>
              <a:t>These support groups are available in-person, free of charge, and complement professional counseling and therapy. Alateen addresses the unique challenges faced by teenagers, offering them a space to discuss their feelings and experiences with peers who understand.</a:t>
            </a:r>
            <a:endParaRPr lang="en-US" dirty="0"/>
          </a:p>
          <a:p>
            <a:r>
              <a:rPr lang="en-US" dirty="0">
                <a:highlight>
                  <a:srgbClr val="FFFFFF"/>
                </a:highlight>
              </a:rPr>
              <a:t>The Al-Anon/Alateen program is based on the Twelve Steps (adapted from Alcoholics Anonymous). The Twelve Steps suggest the acceptance of four primary ideas:</a:t>
            </a:r>
            <a:endParaRPr lang="en-US" dirty="0"/>
          </a:p>
          <a:p>
            <a:r>
              <a:rPr lang="en-US" dirty="0">
                <a:highlight>
                  <a:srgbClr val="FFFFFF"/>
                </a:highlight>
              </a:rPr>
              <a:t>· We are powerless over the problem of alcoholism.</a:t>
            </a:r>
            <a:endParaRPr lang="en-US" dirty="0"/>
          </a:p>
          <a:p>
            <a:r>
              <a:rPr lang="en-US" dirty="0">
                <a:highlight>
                  <a:srgbClr val="FFFFFF"/>
                </a:highlight>
              </a:rPr>
              <a:t>· We can turn our lives over to a Power greater than ourselves.</a:t>
            </a:r>
            <a:endParaRPr lang="en-US" dirty="0"/>
          </a:p>
          <a:p>
            <a:r>
              <a:rPr lang="en-US" dirty="0">
                <a:highlight>
                  <a:srgbClr val="FFFFFF"/>
                </a:highlight>
              </a:rPr>
              <a:t>· We need to change both our attitude and our actions.</a:t>
            </a:r>
            <a:endParaRPr lang="en-US" dirty="0"/>
          </a:p>
          <a:p>
            <a:r>
              <a:rPr lang="en-US" dirty="0">
                <a:highlight>
                  <a:srgbClr val="FFFFFF"/>
                </a:highlight>
              </a:rPr>
              <a:t>· We keep Al-Anon’s gifts by sharing them with others.</a:t>
            </a:r>
            <a:endParaRPr lang="en-US" dirty="0"/>
          </a:p>
          <a:p>
            <a:endParaRPr lang="en-US" sz="1200" b="0" baseline="0" dirty="0">
              <a:solidFill>
                <a:schemeClr val="tx1"/>
              </a:solidFill>
              <a:effectLst/>
              <a:highlight>
                <a:srgbClr val="FFFFFF"/>
              </a:highlight>
              <a:latin typeface="Arial" panose="020B0604020202020204" pitchFamily="34" charset="0"/>
              <a:ea typeface="Calibri" panose="020F0502020204030204" pitchFamily="34" charset="0"/>
              <a:cs typeface="Arial"/>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2</a:t>
            </a:fld>
            <a:endParaRPr lang="en-US"/>
          </a:p>
        </p:txBody>
      </p:sp>
    </p:spTree>
    <p:extLst>
      <p:ext uri="{BB962C8B-B14F-4D97-AF65-F5344CB8AC3E}">
        <p14:creationId xmlns:p14="http://schemas.microsoft.com/office/powerpoint/2010/main" val="1322513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508000" y="4161790"/>
            <a:ext cx="6248400" cy="2305917"/>
          </a:xfrm>
        </p:spPr>
        <p:txBody>
          <a:bodyPr/>
          <a:lstStyle/>
          <a:p>
            <a:r>
              <a:rPr lang="en-US" dirty="0">
                <a:solidFill>
                  <a:srgbClr val="222222"/>
                </a:solidFill>
              </a:rPr>
              <a:t>Alateen focuses on teens sharing their experiences and supporting each other in coping with the effects of alcoholism in their lives. It is important to note that Alateen is not a place for addressing substance abuse issues directly; rather, Alateen is a peer support group that complements other forms of treatment.</a:t>
            </a:r>
            <a:endParaRPr lang="en-US" dirty="0"/>
          </a:p>
          <a:p>
            <a:r>
              <a:rPr lang="en-US" dirty="0">
                <a:solidFill>
                  <a:srgbClr val="222222"/>
                </a:solidFill>
              </a:rPr>
              <a:t>By sharing common experiences and applying the Al-Anon/Alateen principles, families and friends of alcoholics can bring positive changes to their individual situations, whether the alcoholic is still drinking or not.</a:t>
            </a:r>
            <a:endParaRPr lang="en-US" dirty="0"/>
          </a:p>
          <a:p>
            <a:r>
              <a:rPr lang="en-US" dirty="0">
                <a:solidFill>
                  <a:srgbClr val="222222"/>
                </a:solidFill>
              </a:rPr>
              <a:t>Alateen is a place for teens to connect with others facing similar challenges, not a social hangout or a therapy session.</a:t>
            </a:r>
            <a:endParaRPr lang="en-US" dirty="0"/>
          </a:p>
          <a:p>
            <a:pPr marL="0" marR="0">
              <a:spcBef>
                <a:spcPts val="0"/>
              </a:spcBef>
              <a:spcAft>
                <a:spcPts val="1200"/>
              </a:spcAft>
            </a:pPr>
            <a:endParaRPr lang="en-US" sz="1200" b="0" i="0" cap="none" baseline="0">
              <a:solidFill>
                <a:srgbClr val="222222"/>
              </a:solidFill>
              <a:effectLst/>
              <a:latin typeface="Arial" panose="020B0604020202020204" pitchFamily="34" charset="0"/>
              <a:cs typeface="Arial"/>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3</a:t>
            </a:fld>
            <a:endParaRPr lang="en-US"/>
          </a:p>
        </p:txBody>
      </p:sp>
    </p:spTree>
    <p:extLst>
      <p:ext uri="{BB962C8B-B14F-4D97-AF65-F5344CB8AC3E}">
        <p14:creationId xmlns:p14="http://schemas.microsoft.com/office/powerpoint/2010/main" val="1416341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2183386"/>
          </a:xfrm>
        </p:spPr>
        <p:txBody>
          <a:bodyPr/>
          <a:lstStyle/>
          <a:p>
            <a:r>
              <a:rPr lang="en-US" dirty="0"/>
              <a:t>Alateen meetings typically last about an hour. They follow a structured format, with topics chosen by the Alateen members themselves. Meetings can take place in various locations, such as schools, community centers, and churches, and they are often held separately from Al-Anon and A.A. meetings. Al-Anon and Alateen are not affiliated with buildings/organizations where meetings are held.</a:t>
            </a:r>
          </a:p>
          <a:p>
            <a:r>
              <a:rPr lang="en-US" dirty="0"/>
              <a:t>Anonymity is a key principle in Alateen. Nothing shared in the meeting is revealed outside, which helps create a safe space for open discussion.</a:t>
            </a:r>
            <a:endParaRPr lang="en-US" dirty="0">
              <a:cs typeface="Calibri"/>
            </a:endParaRPr>
          </a:p>
          <a:p>
            <a:r>
              <a:rPr lang="en-US" dirty="0"/>
              <a:t>Each Alateen meeting is attended by one or two certified Alateen Group Sponsors, who are adult members of Al-Anon. These Sponsors provide safety and guidance without assuming a parental or teaching role and ensure the meeting stays focused on the Al-Anon/Alateen program.</a:t>
            </a:r>
            <a:endParaRPr lang="en-US" dirty="0">
              <a:cs typeface="Calibri"/>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teens who cannot access local Alateen meetings, they can attend Alateen meetings through the Al-Anon Family Groups Mobile App. Teens aged 13-18 can join these meetings.</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spcBef>
                <a:spcPts val="0"/>
              </a:spcBef>
              <a:spcAft>
                <a:spcPts val="0"/>
              </a:spcAft>
            </a:pPr>
            <a:endParaRPr lang="en-US" sz="1200" baseline="0" dirty="0">
              <a:effectLst/>
              <a:latin typeface="Arial" panose="020B0604020202020204" pitchFamily="34" charset="0"/>
              <a:ea typeface="Aptos" panose="020B0004020202020204" pitchFamily="34" charset="0"/>
              <a:cs typeface="Arial"/>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4</a:t>
            </a:fld>
            <a:endParaRPr lang="en-US"/>
          </a:p>
        </p:txBody>
      </p:sp>
    </p:spTree>
    <p:extLst>
      <p:ext uri="{BB962C8B-B14F-4D97-AF65-F5344CB8AC3E}">
        <p14:creationId xmlns:p14="http://schemas.microsoft.com/office/powerpoint/2010/main" val="898364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815396"/>
          </a:xfrm>
        </p:spPr>
        <p:txBody>
          <a:bodyPr/>
          <a:lstStyle/>
          <a:p>
            <a:r>
              <a:rPr lang="en-US" dirty="0"/>
              <a:t>Attending Alateen meetings and practicing the Alateen program provides numerous benefits for teens. Teens can come to understand:</a:t>
            </a:r>
          </a:p>
          <a:p>
            <a:r>
              <a:rPr lang="en-US" dirty="0"/>
              <a:t>· That alcoholism is a family disease.</a:t>
            </a:r>
            <a:endParaRPr lang="en-US" dirty="0">
              <a:cs typeface="Calibri"/>
            </a:endParaRPr>
          </a:p>
          <a:p>
            <a:r>
              <a:rPr lang="en-US" dirty="0"/>
              <a:t>· They are not responsible for the drinking or behavior of others.</a:t>
            </a:r>
            <a:endParaRPr lang="en-US" dirty="0">
              <a:cs typeface="Calibri"/>
            </a:endParaRPr>
          </a:p>
          <a:p>
            <a:r>
              <a:rPr lang="en-US" dirty="0"/>
              <a:t>· They can only control their own actions and reactions.</a:t>
            </a:r>
            <a:endParaRPr lang="en-US" dirty="0">
              <a:cs typeface="Calibri"/>
            </a:endParaRPr>
          </a:p>
          <a:p>
            <a:r>
              <a:rPr lang="en-US" dirty="0"/>
              <a:t>· How to emotionally detach from the drinker’s problems while maintaining love.</a:t>
            </a:r>
            <a:endParaRPr lang="en-US" dirty="0">
              <a:cs typeface="Calibri"/>
            </a:endParaRPr>
          </a:p>
          <a:p>
            <a:r>
              <a:rPr lang="en-US" dirty="0"/>
              <a:t>· They can build fulfilling and rewarding lives despite challenges.</a:t>
            </a:r>
            <a:endParaRPr lang="en-US" dirty="0">
              <a:cs typeface="Calibri"/>
            </a:endParaRPr>
          </a:p>
          <a:p>
            <a:r>
              <a:rPr lang="en-US" dirty="0"/>
              <a:t>Alateen can help teens develop healthier perspectives and coping mechanisms, improving their overall well-being.</a:t>
            </a:r>
            <a:endParaRPr lang="en-US" dirty="0">
              <a:cs typeface="Calibri"/>
            </a:endParaRPr>
          </a:p>
          <a:p>
            <a:endParaRPr lang="en-US" sz="1400" dirty="0">
              <a:cs typeface="Calibri"/>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5</a:t>
            </a:fld>
            <a:endParaRPr lang="en-US"/>
          </a:p>
        </p:txBody>
      </p:sp>
    </p:spTree>
    <p:extLst>
      <p:ext uri="{BB962C8B-B14F-4D97-AF65-F5344CB8AC3E}">
        <p14:creationId xmlns:p14="http://schemas.microsoft.com/office/powerpoint/2010/main" val="1731277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592371"/>
          </a:xfrm>
        </p:spPr>
        <p:txBody>
          <a:bodyPr/>
          <a:lstStyle/>
          <a:p>
            <a:r>
              <a:rPr lang="en-US"/>
              <a:t>Alateen members often share feedback about their experiences.</a:t>
            </a:r>
          </a:p>
          <a:p>
            <a:r>
              <a:rPr lang="en-US"/>
              <a:t>For example:</a:t>
            </a:r>
            <a:endParaRPr lang="en-US">
              <a:cs typeface="Calibri"/>
            </a:endParaRPr>
          </a:p>
          <a:p>
            <a:r>
              <a:rPr lang="en-US"/>
              <a:t>This quote highlights the positive impact Alateen has on its members, helping them gain valuable insights and support.</a:t>
            </a:r>
            <a:endParaRPr lang="en-US">
              <a:cs typeface="Calibri"/>
            </a:endParaRPr>
          </a:p>
          <a:p>
            <a:r>
              <a:rPr lang="en-US"/>
              <a:t>We invite you to read more personal </a:t>
            </a:r>
            <a:r>
              <a:rPr lang="en-US" err="1"/>
              <a:t>sharings</a:t>
            </a:r>
            <a:r>
              <a:rPr lang="en-US"/>
              <a:t> of Al-Anon and Alateen members in our Al-Anon literature, Al-Anon Family Groups/World Service Office (WSO) social media pages and al-anon.org.</a:t>
            </a:r>
            <a:endParaRPr lang="en-US">
              <a:cs typeface="Calibri"/>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6</a:t>
            </a:fld>
            <a:endParaRPr lang="en-US"/>
          </a:p>
        </p:txBody>
      </p:sp>
    </p:spTree>
    <p:extLst>
      <p:ext uri="{BB962C8B-B14F-4D97-AF65-F5344CB8AC3E}">
        <p14:creationId xmlns:p14="http://schemas.microsoft.com/office/powerpoint/2010/main" val="1343413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525464"/>
          </a:xfrm>
        </p:spPr>
        <p:txBody>
          <a:bodyPr/>
          <a:lstStyle/>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Alateen provides a crucial support network for teens to meet other teens who have a parent, family member or friend who suffers from alcoholism, helping them feel less isolated and more understood. Many individuals benefit from both Alateen and professional services.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a:p>
            <a:pPr marL="0" marR="0">
              <a:lnSpc>
                <a:spcPct val="116000"/>
              </a:lnSpc>
              <a:spcAft>
                <a:spcPts val="800"/>
              </a:spcAft>
            </a:pPr>
            <a:r>
              <a:rPr lang="en-US"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Understanding alcoholism as a disease helps in accepting and addressing its impacts on individuals and families. We encourage professionals to refer teens to Alateen as a valuable additional resource. </a:t>
            </a:r>
            <a:endParaRPr lang="en-US" sz="1800" dirty="0">
              <a:effectLst/>
              <a:latin typeface="Aptos" panose="020B00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7</a:t>
            </a:fld>
            <a:endParaRPr lang="en-US"/>
          </a:p>
        </p:txBody>
      </p:sp>
    </p:spTree>
    <p:extLst>
      <p:ext uri="{BB962C8B-B14F-4D97-AF65-F5344CB8AC3E}">
        <p14:creationId xmlns:p14="http://schemas.microsoft.com/office/powerpoint/2010/main" val="2731607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1525464"/>
          </a:xfrm>
        </p:spPr>
        <p:txBody>
          <a:bodyPr/>
          <a:lstStyle/>
          <a:p>
            <a:r>
              <a:rPr lang="en-US" dirty="0"/>
              <a:t>There are many free resources available to you, including local Al-Anon volunteers and online materials</a:t>
            </a:r>
            <a:r>
              <a:rPr lang="en-US"/>
              <a:t>. </a:t>
            </a:r>
            <a:r>
              <a:rPr lang="en-US" dirty="0"/>
              <a:t>You are welcome to observe any electronic or physical Al-Anon meeting designated as “Families, Friends, and Observers</a:t>
            </a:r>
          </a:p>
          <a:p>
            <a:r>
              <a:rPr lang="en-US" dirty="0"/>
              <a:t>Welcome.” For the safety of Alateen members, observers are not permitted to attend Alateen meetings.</a:t>
            </a:r>
            <a:endParaRPr lang="en-US" dirty="0">
              <a:cs typeface="Calibri"/>
            </a:endParaRPr>
          </a:p>
          <a:p>
            <a:endParaRPr lang="en-US"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8</a:t>
            </a:fld>
            <a:endParaRPr lang="en-US"/>
          </a:p>
        </p:txBody>
      </p:sp>
    </p:spTree>
    <p:extLst>
      <p:ext uri="{BB962C8B-B14F-4D97-AF65-F5344CB8AC3E}">
        <p14:creationId xmlns:p14="http://schemas.microsoft.com/office/powerpoint/2010/main" val="3276170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661988"/>
            <a:ext cx="5575300" cy="3136900"/>
          </a:xfrm>
        </p:spPr>
      </p:sp>
      <p:sp>
        <p:nvSpPr>
          <p:cNvPr id="3" name="Notes Placeholder 2"/>
          <p:cNvSpPr>
            <a:spLocks noGrp="1"/>
          </p:cNvSpPr>
          <p:nvPr>
            <p:ph type="body" idx="1"/>
          </p:nvPr>
        </p:nvSpPr>
        <p:spPr>
          <a:xfrm>
            <a:off x="701040" y="4473892"/>
            <a:ext cx="5608320" cy="900996"/>
          </a:xfrm>
        </p:spPr>
        <p:txBody>
          <a:bodyPr/>
          <a:lstStyle/>
          <a:p>
            <a:r>
              <a:rPr lang="en-US"/>
              <a:t>Books, pamphlets, bookmarks, and other materials developed specifically for teens, written by Alateen members themselves, can be found in our online bookstore.</a:t>
            </a:r>
          </a:p>
          <a:p>
            <a:r>
              <a:rPr lang="en-US"/>
              <a:t>Teens can connect through in-person meetings or in the Al-Anon Family Groups Mobile App.</a:t>
            </a:r>
            <a:endParaRPr lang="en-US">
              <a:cs typeface="Calibri"/>
            </a:endParaRPr>
          </a:p>
          <a:p>
            <a:r>
              <a:rPr lang="en-US"/>
              <a:t>Al-Anon also maintains a presence online on Instagram, Facebook, and YouTube; links can be found in the footer of al-anon.org.</a:t>
            </a:r>
            <a:endParaRPr lang="en-US">
              <a:cs typeface="Calibri"/>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5603C52C-5E29-41AF-BAA3-8217E886DA08}" type="slidenum">
              <a:rPr lang="en-US" smtClean="0"/>
              <a:t>9</a:t>
            </a:fld>
            <a:endParaRPr lang="en-US"/>
          </a:p>
        </p:txBody>
      </p:sp>
    </p:spTree>
    <p:extLst>
      <p:ext uri="{BB962C8B-B14F-4D97-AF65-F5344CB8AC3E}">
        <p14:creationId xmlns:p14="http://schemas.microsoft.com/office/powerpoint/2010/main" val="2783492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A750590-9F9A-443B-9295-A3931D8194B1}" type="datetime1">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54658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F96F347-1B2F-4097-AEB5-4A26FB45D67A}" type="datetime1">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819069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C1DEE0-34E5-4E0F-BEC1-4B8835F82CD1}" type="datetime1">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8898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75B4BE-627A-4EC1-99E1-6F1AA97AB802}" type="datetime1">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117304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BFACF8-E63D-4673-A128-83547867BB7A}" type="datetime1">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97188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5BED6AC-4FBA-40BD-BE75-20DB64DA4BAD}" type="datetime1">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97899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F933C87-D201-458A-93C0-8EDD9AC92D93}" type="datetime1">
              <a:rPr lang="en-US" smtClean="0"/>
              <a:t>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8382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6CE6829-5A25-485A-91B1-5D6D58BB9F23}" type="datetime1">
              <a:rPr lang="en-US" smtClean="0"/>
              <a:t>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102388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12F5CD-23D0-4DD1-85B1-71F1825FB3EC}" type="datetime1">
              <a:rPr lang="en-US" smtClean="0"/>
              <a:t>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195532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8BA5035-C284-496A-B076-BA73A8FA5D8B}" type="datetime1">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830854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0EB420-1875-490A-8C4B-7AAB939FBE08}" type="datetime1">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271114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9359126-4846-4E88-BDD9-5585CC877E47}" type="datetime1">
              <a:rPr lang="en-US" smtClean="0"/>
              <a:t>1/3/2025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07953751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7B9B5E7-74AD-9C4A-2795-8751A6045DB0}"/>
              </a:ext>
            </a:extLst>
          </p:cNvPr>
          <p:cNvPicPr>
            <a:picLocks noChangeAspect="1"/>
          </p:cNvPicPr>
          <p:nvPr/>
        </p:nvPicPr>
        <p:blipFill>
          <a:blip r:embed="rId3"/>
          <a:stretch>
            <a:fillRect/>
          </a:stretch>
        </p:blipFill>
        <p:spPr>
          <a:xfrm>
            <a:off x="4593616" y="820174"/>
            <a:ext cx="2849123" cy="2292654"/>
          </a:xfrm>
          <a:prstGeom prst="rect">
            <a:avLst/>
          </a:prstGeom>
        </p:spPr>
      </p:pic>
      <p:sp>
        <p:nvSpPr>
          <p:cNvPr id="9" name="Subtitle 8">
            <a:extLst>
              <a:ext uri="{FF2B5EF4-FFF2-40B4-BE49-F238E27FC236}">
                <a16:creationId xmlns:a16="http://schemas.microsoft.com/office/drawing/2014/main" id="{57B10B90-E4A0-5ADC-4250-278BA7B5DB66}"/>
              </a:ext>
            </a:extLst>
          </p:cNvPr>
          <p:cNvSpPr>
            <a:spLocks noGrp="1"/>
          </p:cNvSpPr>
          <p:nvPr>
            <p:ph type="subTitle" idx="1"/>
          </p:nvPr>
        </p:nvSpPr>
        <p:spPr>
          <a:xfrm>
            <a:off x="1524000" y="3283985"/>
            <a:ext cx="9144000" cy="2189297"/>
          </a:xfrm>
        </p:spPr>
        <p:txBody>
          <a:bodyPr vert="horz" lIns="91440" tIns="45720" rIns="91440" bIns="45720" rtlCol="0" anchor="t">
            <a:noAutofit/>
          </a:bodyPr>
          <a:lstStyle/>
          <a:p>
            <a:pPr>
              <a:lnSpc>
                <a:spcPct val="100000"/>
              </a:lnSpc>
            </a:pPr>
            <a:r>
              <a:rPr lang="en-US" sz="5500" b="1">
                <a:latin typeface="Arial" panose="020B0604020202020204" pitchFamily="34" charset="0"/>
                <a:cs typeface="Arial" panose="020B0604020202020204" pitchFamily="34" charset="0"/>
              </a:rPr>
              <a:t>MISSION STATEMENT</a:t>
            </a:r>
          </a:p>
          <a:p>
            <a:pPr>
              <a:lnSpc>
                <a:spcPct val="100000"/>
              </a:lnSpc>
            </a:pPr>
            <a:r>
              <a:rPr lang="en-US">
                <a:latin typeface="Arial"/>
                <a:cs typeface="Arial"/>
              </a:rPr>
              <a:t>Al-Anon Family Group Headquarters, Inc. is a spiritually based organization that helps the families and friends of alcoholics connect and support each other through barrier free meetings, information, and shared experiences.</a:t>
            </a:r>
          </a:p>
        </p:txBody>
      </p:sp>
    </p:spTree>
    <p:extLst>
      <p:ext uri="{BB962C8B-B14F-4D97-AF65-F5344CB8AC3E}">
        <p14:creationId xmlns:p14="http://schemas.microsoft.com/office/powerpoint/2010/main" val="3501258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03D5FAB3-C4CA-0676-A1E0-1453F604539F}"/>
              </a:ext>
            </a:extLst>
          </p:cNvPr>
          <p:cNvSpPr txBox="1"/>
          <p:nvPr/>
        </p:nvSpPr>
        <p:spPr>
          <a:xfrm>
            <a:off x="447332" y="6395861"/>
            <a:ext cx="11295143"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1-888-4AL-ANON   •   al-</a:t>
            </a:r>
            <a:r>
              <a:rPr lang="en-US" sz="2400" b="1" err="1">
                <a:solidFill>
                  <a:schemeClr val="bg1"/>
                </a:solidFill>
                <a:latin typeface="Arial" panose="020B0604020202020204" pitchFamily="34" charset="0"/>
                <a:cs typeface="Arial" panose="020B0604020202020204" pitchFamily="34" charset="0"/>
              </a:rPr>
              <a:t>anon.org</a:t>
            </a:r>
            <a:endParaRPr lang="en-US">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1074730" y="4013333"/>
            <a:ext cx="5493047" cy="954107"/>
          </a:xfrm>
          <a:prstGeom prst="rect">
            <a:avLst/>
          </a:prstGeom>
          <a:noFill/>
        </p:spPr>
        <p:txBody>
          <a:bodyPr wrap="square" lIns="91440" tIns="45720" rIns="91440" bIns="45720" rtlCol="0" anchor="t">
            <a:spAutoFit/>
          </a:bodyPr>
          <a:lstStyle/>
          <a:p>
            <a:r>
              <a:rPr lang="en-US" sz="2800" b="1">
                <a:solidFill>
                  <a:schemeClr val="bg2">
                    <a:lumMod val="90000"/>
                  </a:schemeClr>
                </a:solidFill>
              </a:rPr>
              <a:t>(ADD YOUR LOCAL CONTACT INFORMATION HERE)</a:t>
            </a:r>
          </a:p>
        </p:txBody>
      </p:sp>
      <p:sp>
        <p:nvSpPr>
          <p:cNvPr id="6" name="TextBox 5">
            <a:extLst>
              <a:ext uri="{FF2B5EF4-FFF2-40B4-BE49-F238E27FC236}">
                <a16:creationId xmlns:a16="http://schemas.microsoft.com/office/drawing/2014/main" id="{FA62A8C1-7540-0BF2-633F-E001E09134C7}"/>
              </a:ext>
            </a:extLst>
          </p:cNvPr>
          <p:cNvSpPr txBox="1"/>
          <p:nvPr/>
        </p:nvSpPr>
        <p:spPr>
          <a:xfrm>
            <a:off x="1074730" y="2129290"/>
            <a:ext cx="6111550" cy="1701043"/>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400"/>
              <a:t>Follow up with you </a:t>
            </a:r>
          </a:p>
          <a:p>
            <a:pPr marL="285750" indent="-285750">
              <a:lnSpc>
                <a:spcPct val="150000"/>
              </a:lnSpc>
              <a:buFont typeface="Arial" panose="020B0604020202020204" pitchFamily="34" charset="0"/>
              <a:buChar char="•"/>
            </a:pPr>
            <a:r>
              <a:rPr lang="en-US" sz="2400"/>
              <a:t>Answer any questions you may have</a:t>
            </a:r>
          </a:p>
          <a:p>
            <a:pPr marL="285750" indent="-285750">
              <a:lnSpc>
                <a:spcPct val="150000"/>
              </a:lnSpc>
              <a:buFont typeface="Arial" panose="020B0604020202020204" pitchFamily="34" charset="0"/>
              <a:buChar char="•"/>
            </a:pPr>
            <a:r>
              <a:rPr lang="en-US" sz="2400"/>
              <a:t>Provide additional information</a:t>
            </a:r>
          </a:p>
        </p:txBody>
      </p:sp>
      <p:sp>
        <p:nvSpPr>
          <p:cNvPr id="7" name="TextBox 6">
            <a:extLst>
              <a:ext uri="{FF2B5EF4-FFF2-40B4-BE49-F238E27FC236}">
                <a16:creationId xmlns:a16="http://schemas.microsoft.com/office/drawing/2014/main" id="{DFCA9F56-6C4B-5FE1-AE5F-5D7B0759B15A}"/>
              </a:ext>
            </a:extLst>
          </p:cNvPr>
          <p:cNvSpPr txBox="1"/>
          <p:nvPr/>
        </p:nvSpPr>
        <p:spPr>
          <a:xfrm>
            <a:off x="8000502" y="2123926"/>
            <a:ext cx="2460967" cy="492443"/>
          </a:xfrm>
          <a:prstGeom prst="rect">
            <a:avLst/>
          </a:prstGeom>
          <a:noFill/>
        </p:spPr>
        <p:txBody>
          <a:bodyPr wrap="square" rtlCol="0">
            <a:spAutoFit/>
          </a:bodyPr>
          <a:lstStyle/>
          <a:p>
            <a:pPr algn="ctr"/>
            <a:r>
              <a:rPr lang="en-US" sz="2600"/>
              <a:t>al-</a:t>
            </a:r>
            <a:r>
              <a:rPr lang="en-US" sz="2600" err="1"/>
              <a:t>anon.org</a:t>
            </a:r>
            <a:endParaRPr lang="en-US" sz="2600"/>
          </a:p>
        </p:txBody>
      </p:sp>
      <p:pic>
        <p:nvPicPr>
          <p:cNvPr id="8" name="Picture 7" descr="A qr code with a white background&#10;&#10;Description automatically generated">
            <a:extLst>
              <a:ext uri="{FF2B5EF4-FFF2-40B4-BE49-F238E27FC236}">
                <a16:creationId xmlns:a16="http://schemas.microsoft.com/office/drawing/2014/main" id="{9805722A-2A11-54B5-4015-A87CACD54162}"/>
              </a:ext>
            </a:extLst>
          </p:cNvPr>
          <p:cNvPicPr>
            <a:picLocks noChangeAspect="1"/>
          </p:cNvPicPr>
          <p:nvPr/>
        </p:nvPicPr>
        <p:blipFill>
          <a:blip r:embed="rId3"/>
          <a:stretch>
            <a:fillRect/>
          </a:stretch>
        </p:blipFill>
        <p:spPr>
          <a:xfrm>
            <a:off x="8000503" y="2580834"/>
            <a:ext cx="2460967" cy="2460967"/>
          </a:xfrm>
          <a:prstGeom prst="rect">
            <a:avLst/>
          </a:prstGeom>
        </p:spPr>
      </p:pic>
      <p:pic>
        <p:nvPicPr>
          <p:cNvPr id="9" name="Picture 8">
            <a:extLst>
              <a:ext uri="{FF2B5EF4-FFF2-40B4-BE49-F238E27FC236}">
                <a16:creationId xmlns:a16="http://schemas.microsoft.com/office/drawing/2014/main" id="{7F6F03D2-66AC-3CA3-92F0-30D2073BC384}"/>
              </a:ext>
            </a:extLst>
          </p:cNvPr>
          <p:cNvPicPr>
            <a:picLocks noChangeAspect="1"/>
          </p:cNvPicPr>
          <p:nvPr/>
        </p:nvPicPr>
        <p:blipFill>
          <a:blip r:embed="rId4"/>
          <a:stretch>
            <a:fillRect/>
          </a:stretch>
        </p:blipFill>
        <p:spPr>
          <a:xfrm>
            <a:off x="5512544" y="5258754"/>
            <a:ext cx="1164717" cy="937233"/>
          </a:xfrm>
          <a:prstGeom prst="rect">
            <a:avLst/>
          </a:prstGeom>
        </p:spPr>
      </p:pic>
      <p:sp>
        <p:nvSpPr>
          <p:cNvPr id="10" name="Title 1">
            <a:extLst>
              <a:ext uri="{FF2B5EF4-FFF2-40B4-BE49-F238E27FC236}">
                <a16:creationId xmlns:a16="http://schemas.microsoft.com/office/drawing/2014/main" id="{8C8AD951-05EB-447A-4558-DF0AD43D4C77}"/>
              </a:ext>
            </a:extLst>
          </p:cNvPr>
          <p:cNvSpPr txBox="1">
            <a:spLocks/>
          </p:cNvSpPr>
          <p:nvPr/>
        </p:nvSpPr>
        <p:spPr>
          <a:xfrm>
            <a:off x="440726" y="447472"/>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panose="020B0604020202020204" pitchFamily="34" charset="0"/>
                <a:cs typeface="Arial" panose="020B0604020202020204" pitchFamily="34" charset="0"/>
              </a:rPr>
              <a:t>Contact Information</a:t>
            </a:r>
          </a:p>
        </p:txBody>
      </p:sp>
    </p:spTree>
    <p:extLst>
      <p:ext uri="{BB962C8B-B14F-4D97-AF65-F5344CB8AC3E}">
        <p14:creationId xmlns:p14="http://schemas.microsoft.com/office/powerpoint/2010/main" val="318667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5CD8D-E704-46A1-BC3E-9A644A9FFD4E}"/>
              </a:ext>
            </a:extLst>
          </p:cNvPr>
          <p:cNvSpPr>
            <a:spLocks noGrp="1"/>
          </p:cNvSpPr>
          <p:nvPr>
            <p:ph type="ctrTitle"/>
          </p:nvPr>
        </p:nvSpPr>
        <p:spPr>
          <a:xfrm>
            <a:off x="447332" y="447327"/>
            <a:ext cx="11308299" cy="1477329"/>
          </a:xfrm>
        </p:spPr>
        <p:txBody>
          <a:bodyPr anchor="ctr">
            <a:normAutofit/>
          </a:bodyPr>
          <a:lstStyle/>
          <a:p>
            <a:pPr algn="ctr"/>
            <a:r>
              <a:rPr lang="en-US" sz="8000" b="1">
                <a:solidFill>
                  <a:srgbClr val="C00000"/>
                </a:solidFill>
                <a:latin typeface="Arial" panose="020B0604020202020204" pitchFamily="34" charset="0"/>
                <a:cs typeface="Arial" panose="020B0604020202020204" pitchFamily="34" charset="0"/>
              </a:rPr>
              <a:t>ALATEEN</a:t>
            </a:r>
          </a:p>
        </p:txBody>
      </p:sp>
      <p:sp>
        <p:nvSpPr>
          <p:cNvPr id="15" name="TextBox 14">
            <a:extLst>
              <a:ext uri="{FF2B5EF4-FFF2-40B4-BE49-F238E27FC236}">
                <a16:creationId xmlns:a16="http://schemas.microsoft.com/office/drawing/2014/main" id="{03D5FAB3-C4CA-0676-A1E0-1453F604539F}"/>
              </a:ext>
            </a:extLst>
          </p:cNvPr>
          <p:cNvSpPr txBox="1"/>
          <p:nvPr/>
        </p:nvSpPr>
        <p:spPr>
          <a:xfrm>
            <a:off x="1" y="6385278"/>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endParaRPr lang="en-US">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6DFE82D-4BE9-7AEA-1C80-C956A1EBDE67}"/>
              </a:ext>
            </a:extLst>
          </p:cNvPr>
          <p:cNvSpPr txBox="1"/>
          <p:nvPr/>
        </p:nvSpPr>
        <p:spPr>
          <a:xfrm>
            <a:off x="1062317" y="1644654"/>
            <a:ext cx="10058401" cy="1477328"/>
          </a:xfrm>
          <a:prstGeom prst="rect">
            <a:avLst/>
          </a:prstGeom>
          <a:noFill/>
        </p:spPr>
        <p:txBody>
          <a:bodyPr wrap="square" lIns="91440" tIns="45720" rIns="91440" bIns="45720" rtlCol="0" anchor="t">
            <a:spAutoFit/>
          </a:bodyPr>
          <a:lstStyle/>
          <a:p>
            <a:r>
              <a:rPr lang="en-US" b="0" dirty="0">
                <a:effectLst/>
                <a:latin typeface="Arial"/>
                <a:ea typeface="Calibri"/>
                <a:cs typeface="Arial"/>
              </a:rPr>
              <a:t>Alateen is a peer support group program for teenagers whose lives have been affected by </a:t>
            </a:r>
            <a:r>
              <a:rPr lang="en-US" dirty="0">
                <a:latin typeface="Arial"/>
                <a:ea typeface="Calibri"/>
                <a:cs typeface="Arial"/>
              </a:rPr>
              <a:t>someone else’s</a:t>
            </a:r>
            <a:r>
              <a:rPr lang="en-US" b="0" dirty="0">
                <a:effectLst/>
                <a:latin typeface="Arial"/>
                <a:ea typeface="Calibri"/>
                <a:cs typeface="Arial"/>
              </a:rPr>
              <a:t> drinking. It is not group therapy and is not led by a counselor or therapist. This support network complements and supports professional treatment to help </a:t>
            </a:r>
            <a:r>
              <a:rPr lang="en-US" dirty="0">
                <a:latin typeface="Arial"/>
                <a:ea typeface="Calibri"/>
                <a:cs typeface="Arial"/>
              </a:rPr>
              <a:t>teens </a:t>
            </a:r>
            <a:r>
              <a:rPr lang="en-US" b="0" dirty="0">
                <a:effectLst/>
                <a:latin typeface="Arial"/>
                <a:ea typeface="Calibri"/>
                <a:cs typeface="Arial"/>
              </a:rPr>
              <a:t>deal with the </a:t>
            </a:r>
            <a:r>
              <a:rPr lang="en-US" dirty="0">
                <a:latin typeface="Arial"/>
                <a:ea typeface="Calibri"/>
                <a:cs typeface="Arial"/>
              </a:rPr>
              <a:t>effects of </a:t>
            </a:r>
            <a:r>
              <a:rPr lang="en-US" b="0" dirty="0">
                <a:effectLst/>
                <a:latin typeface="Arial"/>
                <a:ea typeface="Calibri"/>
                <a:cs typeface="Arial"/>
              </a:rPr>
              <a:t>growing up </a:t>
            </a:r>
            <a:r>
              <a:rPr lang="en-US" dirty="0">
                <a:latin typeface="Arial"/>
                <a:ea typeface="Calibri"/>
                <a:cs typeface="Arial"/>
              </a:rPr>
              <a:t>in </a:t>
            </a:r>
            <a:r>
              <a:rPr lang="en-US" b="0" dirty="0">
                <a:effectLst/>
                <a:latin typeface="Arial"/>
                <a:ea typeface="Calibri"/>
                <a:cs typeface="Arial"/>
              </a:rPr>
              <a:t>the</a:t>
            </a:r>
            <a:r>
              <a:rPr lang="en-US" dirty="0">
                <a:latin typeface="Arial"/>
                <a:ea typeface="Calibri"/>
                <a:cs typeface="Arial"/>
              </a:rPr>
              <a:t> family</a:t>
            </a:r>
            <a:r>
              <a:rPr lang="en-US" b="0" dirty="0">
                <a:effectLst/>
                <a:latin typeface="Arial"/>
                <a:ea typeface="Calibri"/>
                <a:cs typeface="Arial"/>
              </a:rPr>
              <a:t> disease of alcoholism.</a:t>
            </a:r>
          </a:p>
          <a:p>
            <a:endParaRPr lang="en-US" dirty="0">
              <a:latin typeface="Arial" panose="020B0604020202020204" pitchFamily="34" charset="0"/>
              <a:cs typeface="Arial" panose="020B0604020202020204" pitchFamily="34" charset="0"/>
            </a:endParaRPr>
          </a:p>
        </p:txBody>
      </p:sp>
      <p:pic>
        <p:nvPicPr>
          <p:cNvPr id="9" name="Picture 8" descr="A group of people sitting on the floor with their hands pointing up&#10;&#10;Description automatically generated">
            <a:extLst>
              <a:ext uri="{FF2B5EF4-FFF2-40B4-BE49-F238E27FC236}">
                <a16:creationId xmlns:a16="http://schemas.microsoft.com/office/drawing/2014/main" id="{B89D60E1-4A3F-2FE0-64B9-034F37E258FF}"/>
              </a:ext>
            </a:extLst>
          </p:cNvPr>
          <p:cNvPicPr>
            <a:picLocks noChangeAspect="1"/>
          </p:cNvPicPr>
          <p:nvPr/>
        </p:nvPicPr>
        <p:blipFill>
          <a:blip r:embed="rId3"/>
          <a:stretch>
            <a:fillRect/>
          </a:stretch>
        </p:blipFill>
        <p:spPr>
          <a:xfrm>
            <a:off x="2743200" y="2957263"/>
            <a:ext cx="7254688" cy="3302252"/>
          </a:xfrm>
          <a:prstGeom prst="rect">
            <a:avLst/>
          </a:prstGeom>
        </p:spPr>
      </p:pic>
    </p:spTree>
    <p:extLst>
      <p:ext uri="{BB962C8B-B14F-4D97-AF65-F5344CB8AC3E}">
        <p14:creationId xmlns:p14="http://schemas.microsoft.com/office/powerpoint/2010/main" val="2739298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5CD8D-E704-46A1-BC3E-9A644A9FFD4E}"/>
              </a:ext>
            </a:extLst>
          </p:cNvPr>
          <p:cNvSpPr>
            <a:spLocks noGrp="1"/>
          </p:cNvSpPr>
          <p:nvPr>
            <p:ph type="ctrTitle"/>
          </p:nvPr>
        </p:nvSpPr>
        <p:spPr>
          <a:xfrm>
            <a:off x="440726" y="447472"/>
            <a:ext cx="11310549" cy="1348902"/>
          </a:xfrm>
        </p:spPr>
        <p:txBody>
          <a:bodyPr anchor="ctr">
            <a:normAutofit/>
          </a:bodyPr>
          <a:lstStyle/>
          <a:p>
            <a:r>
              <a:rPr lang="en-US" sz="5500" b="1">
                <a:solidFill>
                  <a:srgbClr val="C00000"/>
                </a:solidFill>
                <a:latin typeface="Arial" panose="020B0604020202020204" pitchFamily="34" charset="0"/>
                <a:cs typeface="Arial" panose="020B0604020202020204" pitchFamily="34" charset="0"/>
              </a:rPr>
              <a:t>ALATEEN for teens</a:t>
            </a:r>
          </a:p>
        </p:txBody>
      </p:sp>
      <p:sp>
        <p:nvSpPr>
          <p:cNvPr id="9" name="TextBox 8">
            <a:extLst>
              <a:ext uri="{FF2B5EF4-FFF2-40B4-BE49-F238E27FC236}">
                <a16:creationId xmlns:a16="http://schemas.microsoft.com/office/drawing/2014/main" id="{03D5FAB3-C4CA-0676-A1E0-1453F604539F}"/>
              </a:ext>
            </a:extLst>
          </p:cNvPr>
          <p:cNvSpPr txBox="1"/>
          <p:nvPr/>
        </p:nvSpPr>
        <p:spPr>
          <a:xfrm>
            <a:off x="1" y="6399230"/>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/teen-info</a:t>
            </a:r>
            <a:endParaRPr lang="en-US">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2E81D45-C29F-5318-3A11-E9BFDEF5519C}"/>
              </a:ext>
            </a:extLst>
          </p:cNvPr>
          <p:cNvSpPr txBox="1"/>
          <p:nvPr/>
        </p:nvSpPr>
        <p:spPr>
          <a:xfrm>
            <a:off x="721097" y="1680287"/>
            <a:ext cx="5845000" cy="4154984"/>
          </a:xfrm>
          <a:prstGeom prst="rect">
            <a:avLst/>
          </a:prstGeom>
          <a:noFill/>
        </p:spPr>
        <p:txBody>
          <a:bodyPr wrap="square" lIns="91440" tIns="45720" rIns="91440" bIns="45720" rtlCol="0" anchor="t">
            <a:spAutoFit/>
          </a:bodyPr>
          <a:lstStyle/>
          <a:p>
            <a:r>
              <a:rPr lang="en-US" sz="2400" b="1" err="1">
                <a:solidFill>
                  <a:schemeClr val="tx2">
                    <a:lumMod val="75000"/>
                    <a:lumOff val="25000"/>
                  </a:schemeClr>
                </a:solidFill>
                <a:latin typeface="Arial"/>
                <a:cs typeface="Arial"/>
              </a:rPr>
              <a:t>Alateen</a:t>
            </a:r>
            <a:r>
              <a:rPr lang="en-US" sz="2400" b="1">
                <a:solidFill>
                  <a:schemeClr val="tx2">
                    <a:lumMod val="75000"/>
                    <a:lumOff val="25000"/>
                  </a:schemeClr>
                </a:solidFill>
                <a:latin typeface="Arial"/>
                <a:cs typeface="Arial"/>
              </a:rPr>
              <a:t> is a place for teens </a:t>
            </a:r>
          </a:p>
          <a:p>
            <a:r>
              <a:rPr lang="en-US" sz="2400" b="1">
                <a:solidFill>
                  <a:schemeClr val="tx2">
                    <a:lumMod val="75000"/>
                    <a:lumOff val="25000"/>
                  </a:schemeClr>
                </a:solidFill>
                <a:latin typeface="Arial"/>
                <a:cs typeface="Arial"/>
              </a:rPr>
              <a:t>to come together to:</a:t>
            </a:r>
          </a:p>
          <a:p>
            <a:pPr marL="285750" indent="-285750">
              <a:buFont typeface="Arial" panose="020B0604020202020204" pitchFamily="34" charset="0"/>
              <a:buChar char="•"/>
            </a:pPr>
            <a:r>
              <a:rPr lang="en-US" sz="2400">
                <a:latin typeface="Arial"/>
                <a:cs typeface="Arial"/>
              </a:rPr>
              <a:t>Share experiences, strength, and hope with each other to find effective ways to cope with problems. </a:t>
            </a:r>
          </a:p>
          <a:p>
            <a:pPr marL="285750" indent="-285750">
              <a:buFont typeface="Arial" panose="020B0604020202020204" pitchFamily="34" charset="0"/>
              <a:buChar char="•"/>
            </a:pPr>
            <a:r>
              <a:rPr lang="en-US" sz="2400">
                <a:latin typeface="Arial"/>
                <a:cs typeface="Arial"/>
              </a:rPr>
              <a:t>Discuss difficulties and encourage one another.</a:t>
            </a:r>
          </a:p>
          <a:p>
            <a:pPr marL="285750" indent="-285750">
              <a:buFont typeface="Arial" panose="020B0604020202020204" pitchFamily="34" charset="0"/>
              <a:buChar char="•"/>
            </a:pPr>
            <a:r>
              <a:rPr lang="en-US" sz="2400">
                <a:latin typeface="Arial"/>
                <a:cs typeface="Arial"/>
              </a:rPr>
              <a:t>Help each other understand the principles of the </a:t>
            </a:r>
            <a:r>
              <a:rPr lang="en-US" sz="2400" err="1">
                <a:latin typeface="Arial"/>
                <a:cs typeface="Arial"/>
              </a:rPr>
              <a:t>Alateen</a:t>
            </a:r>
            <a:r>
              <a:rPr lang="en-US" sz="2400">
                <a:latin typeface="Arial"/>
                <a:cs typeface="Arial"/>
              </a:rPr>
              <a:t> program by applying the Twelve Steps and </a:t>
            </a:r>
            <a:r>
              <a:rPr lang="en-US" sz="2400" err="1">
                <a:latin typeface="Arial"/>
                <a:cs typeface="Arial"/>
              </a:rPr>
              <a:t>Alateen’s</a:t>
            </a:r>
            <a:r>
              <a:rPr lang="en-US" sz="2400">
                <a:latin typeface="Arial"/>
                <a:cs typeface="Arial"/>
              </a:rPr>
              <a:t> Twelve Traditions. </a:t>
            </a:r>
          </a:p>
        </p:txBody>
      </p:sp>
      <p:sp>
        <p:nvSpPr>
          <p:cNvPr id="10" name="TextBox 9">
            <a:extLst>
              <a:ext uri="{FF2B5EF4-FFF2-40B4-BE49-F238E27FC236}">
                <a16:creationId xmlns:a16="http://schemas.microsoft.com/office/drawing/2014/main" id="{3612EF44-854E-1C3C-F634-5A4C02013063}"/>
              </a:ext>
            </a:extLst>
          </p:cNvPr>
          <p:cNvSpPr txBox="1"/>
          <p:nvPr/>
        </p:nvSpPr>
        <p:spPr>
          <a:xfrm>
            <a:off x="6693580" y="1680287"/>
            <a:ext cx="5057694" cy="3139321"/>
          </a:xfrm>
          <a:prstGeom prst="rect">
            <a:avLst/>
          </a:prstGeom>
          <a:noFill/>
        </p:spPr>
        <p:txBody>
          <a:bodyPr wrap="square" lIns="91440" tIns="45720" rIns="91440" bIns="45720" rtlCol="0" anchor="t">
            <a:spAutoFit/>
          </a:bodyPr>
          <a:lstStyle/>
          <a:p>
            <a:pPr marL="0" marR="0">
              <a:spcBef>
                <a:spcPts val="0"/>
              </a:spcBef>
              <a:spcAft>
                <a:spcPts val="1200"/>
              </a:spcAft>
            </a:pPr>
            <a:r>
              <a:rPr lang="en-US" sz="2400" b="1" err="1">
                <a:solidFill>
                  <a:schemeClr val="tx2">
                    <a:lumMod val="75000"/>
                    <a:lumOff val="25000"/>
                  </a:schemeClr>
                </a:solidFill>
                <a:effectLst/>
                <a:latin typeface="Arial"/>
                <a:ea typeface="Calibri"/>
                <a:cs typeface="Arial"/>
              </a:rPr>
              <a:t>Alateen</a:t>
            </a:r>
            <a:r>
              <a:rPr lang="en-US" sz="2400" b="1">
                <a:solidFill>
                  <a:schemeClr val="tx2">
                    <a:lumMod val="75000"/>
                    <a:lumOff val="25000"/>
                  </a:schemeClr>
                </a:solidFill>
                <a:effectLst/>
                <a:latin typeface="Arial"/>
                <a:ea typeface="Calibri"/>
                <a:cs typeface="Arial"/>
              </a:rPr>
              <a:t> is not:</a:t>
            </a:r>
          </a:p>
          <a:p>
            <a:pPr marL="285750" marR="0" indent="-285750">
              <a:spcBef>
                <a:spcPts val="0"/>
              </a:spcBef>
              <a:spcAft>
                <a:spcPts val="1200"/>
              </a:spcAft>
              <a:buFont typeface="Arial" panose="020B0604020202020204" pitchFamily="34" charset="0"/>
              <a:buChar char="•"/>
            </a:pPr>
            <a:r>
              <a:rPr lang="en-US" sz="2400" b="0">
                <a:effectLst/>
                <a:latin typeface="Arial"/>
                <a:ea typeface="Calibri"/>
                <a:cs typeface="Arial"/>
              </a:rPr>
              <a:t>For teenagers seeking </a:t>
            </a:r>
            <a:r>
              <a:rPr lang="en-US" sz="2400">
                <a:latin typeface="Arial"/>
                <a:ea typeface="Calibri"/>
                <a:cs typeface="Arial"/>
              </a:rPr>
              <a:t>a therapy program or </a:t>
            </a:r>
            <a:r>
              <a:rPr lang="en-US" sz="2400" b="0">
                <a:effectLst/>
                <a:latin typeface="Arial"/>
                <a:ea typeface="Calibri"/>
                <a:cs typeface="Arial"/>
              </a:rPr>
              <a:t>help for drinking or drug problems.</a:t>
            </a:r>
          </a:p>
          <a:p>
            <a:pPr marL="285750" marR="0" indent="-285750">
              <a:spcBef>
                <a:spcPts val="0"/>
              </a:spcBef>
              <a:spcAft>
                <a:spcPts val="1200"/>
              </a:spcAft>
              <a:buFont typeface="Arial" panose="020B0604020202020204" pitchFamily="34" charset="0"/>
              <a:buChar char="•"/>
            </a:pPr>
            <a:r>
              <a:rPr lang="en-US" sz="2400">
                <a:latin typeface="Arial"/>
                <a:ea typeface="Calibri"/>
                <a:cs typeface="Arial"/>
              </a:rPr>
              <a:t>A place t</a:t>
            </a:r>
            <a:r>
              <a:rPr lang="en-US" sz="2400" b="0">
                <a:effectLst/>
                <a:latin typeface="Arial"/>
                <a:ea typeface="Calibri"/>
                <a:cs typeface="Arial"/>
              </a:rPr>
              <a:t>o complain about parents or anyone else.</a:t>
            </a:r>
          </a:p>
          <a:p>
            <a:pPr marL="285750" marR="0" indent="-285750">
              <a:spcBef>
                <a:spcPts val="0"/>
              </a:spcBef>
              <a:spcAft>
                <a:spcPts val="1200"/>
              </a:spcAft>
              <a:buFont typeface="Arial" panose="020B0604020202020204" pitchFamily="34" charset="0"/>
              <a:buChar char="•"/>
            </a:pPr>
            <a:r>
              <a:rPr lang="en-US" sz="2400" b="0">
                <a:effectLst/>
                <a:latin typeface="Arial"/>
                <a:ea typeface="Calibri"/>
                <a:cs typeface="Arial"/>
              </a:rPr>
              <a:t>A social hangout. </a:t>
            </a:r>
          </a:p>
        </p:txBody>
      </p:sp>
    </p:spTree>
    <p:extLst>
      <p:ext uri="{BB962C8B-B14F-4D97-AF65-F5344CB8AC3E}">
        <p14:creationId xmlns:p14="http://schemas.microsoft.com/office/powerpoint/2010/main" val="1779506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3D5FAB3-C4CA-0676-A1E0-1453F604539F}"/>
              </a:ext>
            </a:extLst>
          </p:cNvPr>
          <p:cNvSpPr txBox="1"/>
          <p:nvPr/>
        </p:nvSpPr>
        <p:spPr>
          <a:xfrm>
            <a:off x="0" y="6393357"/>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/meetings</a:t>
            </a:r>
            <a:endParaRPr lang="en-US">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E2D9389-EFB1-A19B-2D6C-69708D1D5EE3}"/>
              </a:ext>
            </a:extLst>
          </p:cNvPr>
          <p:cNvSpPr txBox="1"/>
          <p:nvPr/>
        </p:nvSpPr>
        <p:spPr>
          <a:xfrm>
            <a:off x="2313043" y="1720840"/>
            <a:ext cx="7578839" cy="341632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a:latin typeface="Arial"/>
                <a:cs typeface="Arial"/>
              </a:rPr>
              <a:t>Two certified adult </a:t>
            </a:r>
            <a:r>
              <a:rPr lang="en-US" sz="2400" err="1">
                <a:latin typeface="Arial"/>
                <a:cs typeface="Arial"/>
              </a:rPr>
              <a:t>Alateen</a:t>
            </a:r>
            <a:r>
              <a:rPr lang="en-US" sz="2400">
                <a:latin typeface="Arial"/>
                <a:cs typeface="Arial"/>
              </a:rPr>
              <a:t> Group Sponsors present</a:t>
            </a:r>
          </a:p>
          <a:p>
            <a:pPr marL="285750" indent="-285750">
              <a:buFont typeface="Arial" panose="020B0604020202020204" pitchFamily="34" charset="0"/>
              <a:buChar char="•"/>
            </a:pPr>
            <a:r>
              <a:rPr lang="en-US" sz="2400">
                <a:latin typeface="Arial"/>
                <a:cs typeface="Arial"/>
              </a:rPr>
              <a:t>Follows Twelve Step format but not religious</a:t>
            </a:r>
          </a:p>
          <a:p>
            <a:pPr marL="285750" indent="-285750">
              <a:buFont typeface="Arial" panose="020B0604020202020204" pitchFamily="34" charset="0"/>
              <a:buChar char="•"/>
            </a:pPr>
            <a:r>
              <a:rPr lang="en-US" sz="2400">
                <a:latin typeface="Arial"/>
                <a:cs typeface="Arial"/>
              </a:rPr>
              <a:t>Practice healthy communication skills</a:t>
            </a:r>
          </a:p>
          <a:p>
            <a:pPr marL="285750" indent="-285750">
              <a:buFont typeface="Arial" panose="020B0604020202020204" pitchFamily="34" charset="0"/>
              <a:buChar char="•"/>
            </a:pPr>
            <a:r>
              <a:rPr lang="en-US" sz="2400">
                <a:latin typeface="Arial"/>
                <a:cs typeface="Arial"/>
              </a:rPr>
              <a:t>Meeting topics chosen by teens</a:t>
            </a:r>
          </a:p>
          <a:p>
            <a:pPr marL="285750" indent="-285750">
              <a:buFont typeface="Arial" panose="020B0604020202020204" pitchFamily="34" charset="0"/>
              <a:buChar char="•"/>
            </a:pPr>
            <a:r>
              <a:rPr lang="en-US" sz="2400">
                <a:latin typeface="Arial"/>
                <a:cs typeface="Arial"/>
              </a:rPr>
              <a:t>Anonymous and confidential</a:t>
            </a:r>
          </a:p>
          <a:p>
            <a:pPr marL="285750" indent="-285750">
              <a:buFont typeface="Arial" panose="020B0604020202020204" pitchFamily="34" charset="0"/>
              <a:buChar char="•"/>
            </a:pPr>
            <a:r>
              <a:rPr lang="en-US" sz="2400">
                <a:latin typeface="Arial"/>
                <a:cs typeface="Arial"/>
              </a:rPr>
              <a:t>No registration process</a:t>
            </a:r>
          </a:p>
          <a:p>
            <a:pPr marL="285750" indent="-285750">
              <a:buFont typeface="Arial" panose="020B0604020202020204" pitchFamily="34" charset="0"/>
              <a:buChar char="•"/>
            </a:pPr>
            <a:r>
              <a:rPr lang="en-US" sz="2400">
                <a:latin typeface="Arial"/>
                <a:cs typeface="Arial"/>
              </a:rPr>
              <a:t>Facilitated by teens</a:t>
            </a:r>
          </a:p>
          <a:p>
            <a:pPr marL="285750" indent="-285750">
              <a:buFont typeface="Arial" panose="020B0604020202020204" pitchFamily="34" charset="0"/>
              <a:buChar char="•"/>
            </a:pPr>
            <a:r>
              <a:rPr lang="en-US" sz="2400">
                <a:latin typeface="Arial"/>
                <a:cs typeface="Arial"/>
              </a:rPr>
              <a:t>One hour in length</a:t>
            </a:r>
          </a:p>
          <a:p>
            <a:pPr marL="285750" indent="-285750">
              <a:buFont typeface="Arial" panose="020B0604020202020204" pitchFamily="34" charset="0"/>
              <a:buChar char="•"/>
            </a:pPr>
            <a:r>
              <a:rPr lang="en-US" sz="2400">
                <a:latin typeface="Arial"/>
                <a:cs typeface="Arial"/>
              </a:rPr>
              <a:t>No dues or fees</a:t>
            </a:r>
          </a:p>
        </p:txBody>
      </p:sp>
      <p:pic>
        <p:nvPicPr>
          <p:cNvPr id="5" name="Picture 4" descr="A group of people sitting on a bench with laptops and books&#10;&#10;Description automatically generated">
            <a:extLst>
              <a:ext uri="{FF2B5EF4-FFF2-40B4-BE49-F238E27FC236}">
                <a16:creationId xmlns:a16="http://schemas.microsoft.com/office/drawing/2014/main" id="{C758A38E-BCF1-6999-0FA7-1CD2A0ABB54F}"/>
              </a:ext>
            </a:extLst>
          </p:cNvPr>
          <p:cNvPicPr>
            <a:picLocks noChangeAspect="1"/>
          </p:cNvPicPr>
          <p:nvPr/>
        </p:nvPicPr>
        <p:blipFill>
          <a:blip r:embed="rId3"/>
          <a:stretch>
            <a:fillRect/>
          </a:stretch>
        </p:blipFill>
        <p:spPr>
          <a:xfrm>
            <a:off x="6730253" y="3728492"/>
            <a:ext cx="4907804" cy="2592253"/>
          </a:xfrm>
          <a:prstGeom prst="rect">
            <a:avLst/>
          </a:prstGeom>
        </p:spPr>
      </p:pic>
      <p:sp>
        <p:nvSpPr>
          <p:cNvPr id="7" name="Title 1">
            <a:extLst>
              <a:ext uri="{FF2B5EF4-FFF2-40B4-BE49-F238E27FC236}">
                <a16:creationId xmlns:a16="http://schemas.microsoft.com/office/drawing/2014/main" id="{9F6AAE90-6959-8B3A-2430-8F831FF55829}"/>
              </a:ext>
            </a:extLst>
          </p:cNvPr>
          <p:cNvSpPr txBox="1">
            <a:spLocks/>
          </p:cNvSpPr>
          <p:nvPr/>
        </p:nvSpPr>
        <p:spPr>
          <a:xfrm>
            <a:off x="440726" y="447472"/>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panose="020B0604020202020204" pitchFamily="34" charset="0"/>
                <a:cs typeface="Arial" panose="020B0604020202020204" pitchFamily="34" charset="0"/>
              </a:rPr>
              <a:t>ALATEEN Meetings</a:t>
            </a:r>
          </a:p>
        </p:txBody>
      </p:sp>
    </p:spTree>
    <p:extLst>
      <p:ext uri="{BB962C8B-B14F-4D97-AF65-F5344CB8AC3E}">
        <p14:creationId xmlns:p14="http://schemas.microsoft.com/office/powerpoint/2010/main" val="1147367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3D5FAB3-C4CA-0676-A1E0-1453F604539F}"/>
              </a:ext>
            </a:extLst>
          </p:cNvPr>
          <p:cNvSpPr txBox="1"/>
          <p:nvPr/>
        </p:nvSpPr>
        <p:spPr>
          <a:xfrm>
            <a:off x="1" y="6394609"/>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/teen-info</a:t>
            </a:r>
            <a:endParaRPr lang="en-US">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B37841C-6A58-377D-744D-2F73286F2C07}"/>
              </a:ext>
            </a:extLst>
          </p:cNvPr>
          <p:cNvSpPr txBox="1"/>
          <p:nvPr/>
        </p:nvSpPr>
        <p:spPr>
          <a:xfrm>
            <a:off x="736061" y="2063853"/>
            <a:ext cx="5979767" cy="341632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b="0" i="0">
                <a:solidFill>
                  <a:srgbClr val="232323"/>
                </a:solidFill>
                <a:effectLst/>
                <a:latin typeface="Arial"/>
                <a:cs typeface="Arial"/>
              </a:rPr>
              <a:t>Alateen has helped many </a:t>
            </a:r>
            <a:r>
              <a:rPr lang="en-US" sz="2400">
                <a:solidFill>
                  <a:srgbClr val="232323"/>
                </a:solidFill>
                <a:latin typeface="Arial"/>
                <a:cs typeface="Arial"/>
              </a:rPr>
              <a:t>teens</a:t>
            </a:r>
            <a:r>
              <a:rPr lang="en-US" sz="2400" b="0" i="0">
                <a:solidFill>
                  <a:srgbClr val="232323"/>
                </a:solidFill>
                <a:effectLst/>
                <a:latin typeface="Arial"/>
                <a:cs typeface="Arial"/>
              </a:rPr>
              <a:t>.</a:t>
            </a:r>
            <a:endParaRPr lang="en-US" sz="2400"/>
          </a:p>
          <a:p>
            <a:pPr marL="285750" indent="-285750" algn="l">
              <a:buFont typeface="Arial" panose="020B0604020202020204" pitchFamily="34" charset="0"/>
              <a:buChar char="•"/>
            </a:pPr>
            <a:r>
              <a:rPr lang="en-US" sz="2400" b="0" i="0">
                <a:solidFill>
                  <a:srgbClr val="232323"/>
                </a:solidFill>
                <a:effectLst/>
                <a:latin typeface="Arial"/>
                <a:cs typeface="Arial"/>
              </a:rPr>
              <a:t>No one is alone—many other teenagers have gone through the same problems.</a:t>
            </a:r>
            <a:endParaRPr lang="en-US" sz="2400"/>
          </a:p>
          <a:p>
            <a:pPr marL="285750" indent="-285750">
              <a:buFont typeface="Arial" panose="020B0604020202020204" pitchFamily="34" charset="0"/>
              <a:buChar char="•"/>
            </a:pPr>
            <a:r>
              <a:rPr lang="en-US" sz="2400" b="0" i="0">
                <a:solidFill>
                  <a:srgbClr val="232323"/>
                </a:solidFill>
                <a:effectLst/>
                <a:latin typeface="Arial"/>
                <a:cs typeface="Arial"/>
              </a:rPr>
              <a:t>Another person’s addiction to alcohol is not a reflection on the individual.</a:t>
            </a:r>
            <a:endParaRPr lang="en-US" sz="2400">
              <a:solidFill>
                <a:srgbClr val="232323"/>
              </a:solidFill>
              <a:latin typeface="Arial"/>
              <a:cs typeface="Arial"/>
            </a:endParaRPr>
          </a:p>
          <a:p>
            <a:pPr marL="285750" indent="-285750" algn="l">
              <a:buFont typeface="Arial" panose="020B0604020202020204" pitchFamily="34" charset="0"/>
              <a:buChar char="•"/>
            </a:pPr>
            <a:r>
              <a:rPr lang="en-US" sz="2400">
                <a:solidFill>
                  <a:srgbClr val="232323"/>
                </a:solidFill>
                <a:latin typeface="Arial"/>
                <a:cs typeface="Arial"/>
              </a:rPr>
              <a:t>Families and friends </a:t>
            </a:r>
            <a:r>
              <a:rPr lang="en-US" sz="2400" b="0" i="0">
                <a:solidFill>
                  <a:srgbClr val="232323"/>
                </a:solidFill>
                <a:effectLst/>
                <a:latin typeface="Arial"/>
                <a:cs typeface="Arial"/>
              </a:rPr>
              <a:t>don’t cause it and cannot control or cure it.</a:t>
            </a:r>
            <a:endParaRPr lang="en-US" sz="2400"/>
          </a:p>
          <a:p>
            <a:pPr marL="285750" indent="-285750" algn="l">
              <a:buFont typeface="Arial" panose="020B0604020202020204" pitchFamily="34" charset="0"/>
              <a:buChar char="•"/>
            </a:pPr>
            <a:r>
              <a:rPr lang="en-US" sz="2400" b="0" i="0">
                <a:solidFill>
                  <a:srgbClr val="232323"/>
                </a:solidFill>
                <a:effectLst/>
                <a:latin typeface="Arial"/>
                <a:cs typeface="Arial"/>
              </a:rPr>
              <a:t>Teens are not responsible for the alcoholic’s behavior.</a:t>
            </a:r>
          </a:p>
        </p:txBody>
      </p:sp>
      <p:pic>
        <p:nvPicPr>
          <p:cNvPr id="7" name="Picture 6" descr="A group of people walking down a hallway&#10;&#10;Description automatically generated">
            <a:extLst>
              <a:ext uri="{FF2B5EF4-FFF2-40B4-BE49-F238E27FC236}">
                <a16:creationId xmlns:a16="http://schemas.microsoft.com/office/drawing/2014/main" id="{145E9BAE-295B-3962-5461-A4ED7787D224}"/>
              </a:ext>
            </a:extLst>
          </p:cNvPr>
          <p:cNvPicPr>
            <a:picLocks noChangeAspect="1"/>
          </p:cNvPicPr>
          <p:nvPr/>
        </p:nvPicPr>
        <p:blipFill>
          <a:blip r:embed="rId3"/>
          <a:stretch>
            <a:fillRect/>
          </a:stretch>
        </p:blipFill>
        <p:spPr>
          <a:xfrm>
            <a:off x="6787570" y="2232956"/>
            <a:ext cx="4668369" cy="3112246"/>
          </a:xfrm>
          <a:prstGeom prst="rect">
            <a:avLst/>
          </a:prstGeom>
        </p:spPr>
      </p:pic>
      <p:sp>
        <p:nvSpPr>
          <p:cNvPr id="8" name="Title 1">
            <a:extLst>
              <a:ext uri="{FF2B5EF4-FFF2-40B4-BE49-F238E27FC236}">
                <a16:creationId xmlns:a16="http://schemas.microsoft.com/office/drawing/2014/main" id="{0611EABE-21F0-1EC8-46AF-583D0C17C343}"/>
              </a:ext>
            </a:extLst>
          </p:cNvPr>
          <p:cNvSpPr txBox="1">
            <a:spLocks/>
          </p:cNvSpPr>
          <p:nvPr/>
        </p:nvSpPr>
        <p:spPr>
          <a:xfrm>
            <a:off x="440726" y="447472"/>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panose="020B0604020202020204" pitchFamily="34" charset="0"/>
                <a:cs typeface="Arial" panose="020B0604020202020204" pitchFamily="34" charset="0"/>
              </a:rPr>
              <a:t>ALATEEN helps teens</a:t>
            </a:r>
          </a:p>
        </p:txBody>
      </p:sp>
    </p:spTree>
    <p:extLst>
      <p:ext uri="{BB962C8B-B14F-4D97-AF65-F5344CB8AC3E}">
        <p14:creationId xmlns:p14="http://schemas.microsoft.com/office/powerpoint/2010/main" val="38135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Al-Anon WSO - Alateen helps teens deal with many negative feelings that may  result from living in a home affected by the family disease of alcoholism.  If you're wondering if Alateen coul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Al-Anon WSO - Alateen helps teens deal with many negative feelings that may  result from living in a home affected by the family disease of alcoholism.  If you're wondering if Alateen coul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extBox 8">
            <a:extLst>
              <a:ext uri="{FF2B5EF4-FFF2-40B4-BE49-F238E27FC236}">
                <a16:creationId xmlns:a16="http://schemas.microsoft.com/office/drawing/2014/main" id="{03D5FAB3-C4CA-0676-A1E0-1453F604539F}"/>
              </a:ext>
            </a:extLst>
          </p:cNvPr>
          <p:cNvSpPr txBox="1"/>
          <p:nvPr/>
        </p:nvSpPr>
        <p:spPr>
          <a:xfrm>
            <a:off x="0" y="6386530"/>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/teen-info</a:t>
            </a:r>
            <a:endParaRPr lang="en-US">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5D5BBD99-B1B8-C1C3-E48B-1251CC45419C}"/>
              </a:ext>
            </a:extLst>
          </p:cNvPr>
          <p:cNvSpPr txBox="1"/>
          <p:nvPr/>
        </p:nvSpPr>
        <p:spPr>
          <a:xfrm>
            <a:off x="1268210" y="2192656"/>
            <a:ext cx="9708203" cy="3244093"/>
          </a:xfrm>
          <a:prstGeom prst="rect">
            <a:avLst/>
          </a:prstGeom>
          <a:noFill/>
        </p:spPr>
        <p:txBody>
          <a:bodyPr wrap="square" lIns="91440" tIns="45720" rIns="91440" bIns="45720" rtlCol="0" anchor="t">
            <a:spAutoFit/>
          </a:bodyPr>
          <a:lstStyle/>
          <a:p>
            <a:pPr algn="ctr">
              <a:lnSpc>
                <a:spcPct val="150000"/>
              </a:lnSpc>
            </a:pPr>
            <a:r>
              <a:rPr lang="en-US" sz="2800" b="1">
                <a:latin typeface="Arial"/>
                <a:cs typeface="Arial"/>
              </a:rPr>
              <a:t>“</a:t>
            </a:r>
            <a:r>
              <a:rPr lang="en-US" sz="2800" b="1">
                <a:latin typeface="Arial"/>
                <a:ea typeface="+mn-lt"/>
                <a:cs typeface="+mn-lt"/>
              </a:rPr>
              <a:t>Just for tonight I will accept where I am and not try to control everything in my life. I will accept others as they are and treat them with respect and kindness. </a:t>
            </a:r>
            <a:br>
              <a:rPr lang="en-US" sz="2800" b="1">
                <a:latin typeface="Arial"/>
                <a:ea typeface="+mn-lt"/>
                <a:cs typeface="+mn-lt"/>
              </a:rPr>
            </a:br>
            <a:r>
              <a:rPr lang="en-US" sz="2800" b="1">
                <a:latin typeface="Arial"/>
                <a:ea typeface="+mn-lt"/>
                <a:cs typeface="+mn-lt"/>
              </a:rPr>
              <a:t>I will take everything a day (or a night) at a time.</a:t>
            </a:r>
            <a:r>
              <a:rPr lang="en-US" sz="2800" b="1">
                <a:latin typeface="Arial"/>
                <a:cs typeface="Arial"/>
              </a:rPr>
              <a:t>”</a:t>
            </a:r>
            <a:endParaRPr lang="en-US" sz="2800">
              <a:latin typeface="Arial"/>
              <a:cs typeface="Arial"/>
            </a:endParaRPr>
          </a:p>
          <a:p>
            <a:pPr algn="r">
              <a:lnSpc>
                <a:spcPct val="150000"/>
              </a:lnSpc>
            </a:pPr>
            <a:r>
              <a:rPr lang="en-US" sz="2800">
                <a:latin typeface="Arial"/>
                <a:cs typeface="Arial"/>
              </a:rPr>
              <a:t>Anonymous </a:t>
            </a:r>
            <a:r>
              <a:rPr lang="en-US" sz="2800" err="1">
                <a:latin typeface="Arial"/>
                <a:cs typeface="Arial"/>
              </a:rPr>
              <a:t>Alateen</a:t>
            </a:r>
            <a:r>
              <a:rPr lang="en-US" sz="2800">
                <a:latin typeface="Arial"/>
                <a:cs typeface="Arial"/>
              </a:rPr>
              <a:t> Member</a:t>
            </a:r>
          </a:p>
        </p:txBody>
      </p:sp>
      <p:sp>
        <p:nvSpPr>
          <p:cNvPr id="12" name="Title 1">
            <a:extLst>
              <a:ext uri="{FF2B5EF4-FFF2-40B4-BE49-F238E27FC236}">
                <a16:creationId xmlns:a16="http://schemas.microsoft.com/office/drawing/2014/main" id="{422F9705-3B71-7470-D3CD-4213C0ACFDD4}"/>
              </a:ext>
            </a:extLst>
          </p:cNvPr>
          <p:cNvSpPr>
            <a:spLocks noGrp="1"/>
          </p:cNvSpPr>
          <p:nvPr>
            <p:ph type="ctrTitle"/>
          </p:nvPr>
        </p:nvSpPr>
        <p:spPr>
          <a:xfrm>
            <a:off x="440726" y="447472"/>
            <a:ext cx="11310549" cy="1348902"/>
          </a:xfrm>
        </p:spPr>
        <p:txBody>
          <a:bodyPr anchor="ctr">
            <a:normAutofit/>
          </a:bodyPr>
          <a:lstStyle/>
          <a:p>
            <a:r>
              <a:rPr lang="en-US" sz="5500" b="1">
                <a:solidFill>
                  <a:srgbClr val="C00000"/>
                </a:solidFill>
                <a:latin typeface="Arial" panose="020B0604020202020204" pitchFamily="34" charset="0"/>
                <a:cs typeface="Arial" panose="020B0604020202020204" pitchFamily="34" charset="0"/>
              </a:rPr>
              <a:t>ALATEEN Experience</a:t>
            </a:r>
          </a:p>
        </p:txBody>
      </p:sp>
    </p:spTree>
    <p:extLst>
      <p:ext uri="{BB962C8B-B14F-4D97-AF65-F5344CB8AC3E}">
        <p14:creationId xmlns:p14="http://schemas.microsoft.com/office/powerpoint/2010/main" val="2066211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3D5FAB3-C4CA-0676-A1E0-1453F604539F}"/>
              </a:ext>
            </a:extLst>
          </p:cNvPr>
          <p:cNvSpPr txBox="1"/>
          <p:nvPr/>
        </p:nvSpPr>
        <p:spPr>
          <a:xfrm>
            <a:off x="0" y="6384485"/>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/resources-for-professionals/</a:t>
            </a:r>
            <a:endParaRPr lang="en-US">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A314905-2C7B-9729-FCDF-F7487063395D}"/>
              </a:ext>
            </a:extLst>
          </p:cNvPr>
          <p:cNvSpPr txBox="1"/>
          <p:nvPr/>
        </p:nvSpPr>
        <p:spPr>
          <a:xfrm>
            <a:off x="809762" y="1766994"/>
            <a:ext cx="6852183" cy="4154984"/>
          </a:xfrm>
          <a:prstGeom prst="rect">
            <a:avLst/>
          </a:prstGeom>
          <a:noFill/>
        </p:spPr>
        <p:txBody>
          <a:bodyPr wrap="square" lIns="91440" tIns="45720" rIns="91440" bIns="45720" anchor="t">
            <a:spAutoFit/>
          </a:bodyPr>
          <a:lstStyle/>
          <a:p>
            <a:r>
              <a:rPr lang="en-US" sz="2400">
                <a:latin typeface="Arial" panose="020B0604020202020204" pitchFamily="34" charset="0"/>
                <a:cs typeface="Arial" panose="020B0604020202020204" pitchFamily="34" charset="0"/>
              </a:rPr>
              <a:t>“[Al‑Anon/</a:t>
            </a:r>
            <a:r>
              <a:rPr lang="en-US" sz="2400" err="1">
                <a:latin typeface="Arial" panose="020B0604020202020204" pitchFamily="34" charset="0"/>
                <a:cs typeface="Arial" panose="020B0604020202020204" pitchFamily="34" charset="0"/>
              </a:rPr>
              <a:t>Alateen</a:t>
            </a:r>
            <a:r>
              <a:rPr lang="en-US" sz="2400">
                <a:latin typeface="Arial" panose="020B0604020202020204" pitchFamily="34" charset="0"/>
                <a:cs typeface="Arial" panose="020B0604020202020204" pitchFamily="34" charset="0"/>
              </a:rPr>
              <a:t>] offers one enormously effective skill set that I have yet to find as well taught anywhere else—detachment. I regularly send people to the program as much for that skill as for the support they find in being with people who understand their problems.” </a:t>
            </a:r>
          </a:p>
          <a:p>
            <a:endParaRPr lang="en-U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Beth Wechsler, LICSW, Clinical Social Work/Therapist Mashpee, Massachusetts</a:t>
            </a:r>
          </a:p>
          <a:p>
            <a:endParaRPr lang="en-US" sz="2400">
              <a:latin typeface="Arial" panose="020B0604020202020204" pitchFamily="34" charset="0"/>
              <a:cs typeface="Arial" panose="020B0604020202020204" pitchFamily="34" charset="0"/>
            </a:endParaRPr>
          </a:p>
          <a:p>
            <a:r>
              <a:rPr lang="en-US" sz="2400" i="1">
                <a:latin typeface="Arial" panose="020B0604020202020204" pitchFamily="34" charset="0"/>
                <a:cs typeface="Arial" panose="020B0604020202020204" pitchFamily="34" charset="0"/>
              </a:rPr>
              <a:t>Al-Anon Faces Alcoholism, </a:t>
            </a:r>
            <a:r>
              <a:rPr lang="en-US" sz="2400">
                <a:latin typeface="Arial" panose="020B0604020202020204" pitchFamily="34" charset="0"/>
                <a:cs typeface="Arial" panose="020B0604020202020204" pitchFamily="34" charset="0"/>
              </a:rPr>
              <a:t>page 19</a:t>
            </a:r>
          </a:p>
        </p:txBody>
      </p:sp>
      <p:pic>
        <p:nvPicPr>
          <p:cNvPr id="5" name="Picture 4" descr="A book cover with text&#10;&#10;Description automatically generated">
            <a:extLst>
              <a:ext uri="{FF2B5EF4-FFF2-40B4-BE49-F238E27FC236}">
                <a16:creationId xmlns:a16="http://schemas.microsoft.com/office/drawing/2014/main" id="{509DBAEC-8E2E-C182-5C3E-7FF4EF6A3E16}"/>
              </a:ext>
            </a:extLst>
          </p:cNvPr>
          <p:cNvPicPr>
            <a:picLocks noChangeAspect="1"/>
          </p:cNvPicPr>
          <p:nvPr/>
        </p:nvPicPr>
        <p:blipFill>
          <a:blip r:embed="rId3"/>
          <a:stretch>
            <a:fillRect/>
          </a:stretch>
        </p:blipFill>
        <p:spPr>
          <a:xfrm>
            <a:off x="9778297" y="1834387"/>
            <a:ext cx="1618544" cy="4043058"/>
          </a:xfrm>
          <a:prstGeom prst="rect">
            <a:avLst/>
          </a:prstGeom>
          <a:ln>
            <a:noFill/>
          </a:ln>
          <a:effectLst>
            <a:outerShdw blurRad="292100" dist="139700" dir="2700000" algn="tl" rotWithShape="0">
              <a:srgbClr val="333333">
                <a:alpha val="65000"/>
              </a:srgbClr>
            </a:outerShdw>
          </a:effectLst>
        </p:spPr>
      </p:pic>
      <p:pic>
        <p:nvPicPr>
          <p:cNvPr id="10" name="Picture 9" descr="A school bus on the road&#10;&#10;Description automatically generated">
            <a:extLst>
              <a:ext uri="{FF2B5EF4-FFF2-40B4-BE49-F238E27FC236}">
                <a16:creationId xmlns:a16="http://schemas.microsoft.com/office/drawing/2014/main" id="{1DD0212E-C411-9BB8-23C9-5989ACE822B3}"/>
              </a:ext>
            </a:extLst>
          </p:cNvPr>
          <p:cNvPicPr>
            <a:picLocks noChangeAspect="1"/>
          </p:cNvPicPr>
          <p:nvPr/>
        </p:nvPicPr>
        <p:blipFill>
          <a:blip r:embed="rId4"/>
          <a:stretch>
            <a:fillRect/>
          </a:stretch>
        </p:blipFill>
        <p:spPr>
          <a:xfrm>
            <a:off x="7661945" y="1834386"/>
            <a:ext cx="1895443" cy="4041227"/>
          </a:xfrm>
          <a:prstGeom prst="rect">
            <a:avLst/>
          </a:prstGeom>
          <a:ln>
            <a:noFill/>
          </a:ln>
          <a:effectLst>
            <a:outerShdw blurRad="292100" dist="139700" dir="2700000" algn="tl" rotWithShape="0">
              <a:srgbClr val="333333">
                <a:alpha val="65000"/>
              </a:srgbClr>
            </a:outerShdw>
          </a:effectLst>
        </p:spPr>
      </p:pic>
      <p:sp>
        <p:nvSpPr>
          <p:cNvPr id="3" name="Title 1">
            <a:extLst>
              <a:ext uri="{FF2B5EF4-FFF2-40B4-BE49-F238E27FC236}">
                <a16:creationId xmlns:a16="http://schemas.microsoft.com/office/drawing/2014/main" id="{5859B46F-D6D2-C363-E787-38C29801143F}"/>
              </a:ext>
            </a:extLst>
          </p:cNvPr>
          <p:cNvSpPr txBox="1">
            <a:spLocks/>
          </p:cNvSpPr>
          <p:nvPr/>
        </p:nvSpPr>
        <p:spPr>
          <a:xfrm>
            <a:off x="440726" y="447472"/>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panose="020B0604020202020204" pitchFamily="34" charset="0"/>
                <a:cs typeface="Arial" panose="020B0604020202020204" pitchFamily="34" charset="0"/>
              </a:rPr>
              <a:t>Refer Teens to ALATEEN</a:t>
            </a:r>
          </a:p>
        </p:txBody>
      </p:sp>
    </p:spTree>
    <p:extLst>
      <p:ext uri="{BB962C8B-B14F-4D97-AF65-F5344CB8AC3E}">
        <p14:creationId xmlns:p14="http://schemas.microsoft.com/office/powerpoint/2010/main" val="88556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3D5FAB3-C4CA-0676-A1E0-1453F604539F}"/>
              </a:ext>
            </a:extLst>
          </p:cNvPr>
          <p:cNvSpPr txBox="1"/>
          <p:nvPr/>
        </p:nvSpPr>
        <p:spPr>
          <a:xfrm>
            <a:off x="450574" y="6384485"/>
            <a:ext cx="11290852"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/resources-for-professionals/</a:t>
            </a:r>
            <a:endParaRPr lang="en-US">
              <a:solidFill>
                <a:schemeClr val="bg1"/>
              </a:solidFill>
              <a:latin typeface="Arial" panose="020B0604020202020204" pitchFamily="34" charset="0"/>
              <a:cs typeface="Arial" panose="020B0604020202020204" pitchFamily="34" charset="0"/>
            </a:endParaRPr>
          </a:p>
        </p:txBody>
      </p:sp>
      <p:pic>
        <p:nvPicPr>
          <p:cNvPr id="5" name="Picture 4" descr="A person sitting on a couch holding a tablet&#10;&#10;Description automatically generated">
            <a:extLst>
              <a:ext uri="{FF2B5EF4-FFF2-40B4-BE49-F238E27FC236}">
                <a16:creationId xmlns:a16="http://schemas.microsoft.com/office/drawing/2014/main" id="{21FF83C5-B079-D3E8-3570-C5BD2B4471FF}"/>
              </a:ext>
            </a:extLst>
          </p:cNvPr>
          <p:cNvPicPr>
            <a:picLocks noChangeAspect="1"/>
          </p:cNvPicPr>
          <p:nvPr/>
        </p:nvPicPr>
        <p:blipFill>
          <a:blip r:embed="rId3"/>
          <a:stretch>
            <a:fillRect/>
          </a:stretch>
        </p:blipFill>
        <p:spPr>
          <a:xfrm>
            <a:off x="2050677" y="2225815"/>
            <a:ext cx="7772400" cy="2276531"/>
          </a:xfrm>
          <a:prstGeom prst="rect">
            <a:avLst/>
          </a:prstGeom>
        </p:spPr>
      </p:pic>
      <p:pic>
        <p:nvPicPr>
          <p:cNvPr id="8" name="Picture 7">
            <a:extLst>
              <a:ext uri="{FF2B5EF4-FFF2-40B4-BE49-F238E27FC236}">
                <a16:creationId xmlns:a16="http://schemas.microsoft.com/office/drawing/2014/main" id="{9E3C3504-1496-64BB-7B02-DA6FB118EC41}"/>
              </a:ext>
            </a:extLst>
          </p:cNvPr>
          <p:cNvPicPr>
            <a:picLocks noChangeAspect="1"/>
          </p:cNvPicPr>
          <p:nvPr/>
        </p:nvPicPr>
        <p:blipFill>
          <a:blip r:embed="rId4"/>
          <a:stretch>
            <a:fillRect/>
          </a:stretch>
        </p:blipFill>
        <p:spPr>
          <a:xfrm>
            <a:off x="2837155" y="4713905"/>
            <a:ext cx="2984500" cy="838200"/>
          </a:xfrm>
          <a:prstGeom prst="rect">
            <a:avLst/>
          </a:prstGeom>
        </p:spPr>
      </p:pic>
      <p:pic>
        <p:nvPicPr>
          <p:cNvPr id="10" name="Picture 9" descr="A red and black logo&#10;&#10;Description automatically generated">
            <a:extLst>
              <a:ext uri="{FF2B5EF4-FFF2-40B4-BE49-F238E27FC236}">
                <a16:creationId xmlns:a16="http://schemas.microsoft.com/office/drawing/2014/main" id="{E967191D-6B15-AF5E-427A-07B78992EE31}"/>
              </a:ext>
            </a:extLst>
          </p:cNvPr>
          <p:cNvPicPr>
            <a:picLocks noChangeAspect="1"/>
          </p:cNvPicPr>
          <p:nvPr/>
        </p:nvPicPr>
        <p:blipFill>
          <a:blip r:embed="rId5"/>
          <a:stretch>
            <a:fillRect/>
          </a:stretch>
        </p:blipFill>
        <p:spPr>
          <a:xfrm>
            <a:off x="6673296" y="4613286"/>
            <a:ext cx="2392437" cy="1047105"/>
          </a:xfrm>
          <a:prstGeom prst="rect">
            <a:avLst/>
          </a:prstGeom>
        </p:spPr>
      </p:pic>
      <p:pic>
        <p:nvPicPr>
          <p:cNvPr id="11" name="Picture 10" descr="A colorful logo with a person in the middle&#10;&#10;Description automatically generated">
            <a:extLst>
              <a:ext uri="{FF2B5EF4-FFF2-40B4-BE49-F238E27FC236}">
                <a16:creationId xmlns:a16="http://schemas.microsoft.com/office/drawing/2014/main" id="{B922D694-8B71-4301-953B-819F38591FF5}"/>
              </a:ext>
            </a:extLst>
          </p:cNvPr>
          <p:cNvPicPr>
            <a:picLocks noChangeAspect="1"/>
          </p:cNvPicPr>
          <p:nvPr/>
        </p:nvPicPr>
        <p:blipFill>
          <a:blip r:embed="rId6"/>
          <a:stretch>
            <a:fillRect/>
          </a:stretch>
        </p:blipFill>
        <p:spPr>
          <a:xfrm rot="630217">
            <a:off x="9439221" y="2458784"/>
            <a:ext cx="1619357" cy="2447867"/>
          </a:xfrm>
          <a:prstGeom prst="rect">
            <a:avLst/>
          </a:prstGeom>
          <a:ln>
            <a:noFill/>
          </a:ln>
          <a:effectLst>
            <a:outerShdw blurRad="292100" dist="139700" dir="2700000" algn="tl" rotWithShape="0">
              <a:srgbClr val="333333">
                <a:alpha val="65000"/>
              </a:srgbClr>
            </a:outerShdw>
          </a:effectLst>
        </p:spPr>
      </p:pic>
      <p:sp>
        <p:nvSpPr>
          <p:cNvPr id="12" name="Title 1">
            <a:extLst>
              <a:ext uri="{FF2B5EF4-FFF2-40B4-BE49-F238E27FC236}">
                <a16:creationId xmlns:a16="http://schemas.microsoft.com/office/drawing/2014/main" id="{FEEBF929-CF68-FAD0-0388-C9EE43095186}"/>
              </a:ext>
            </a:extLst>
          </p:cNvPr>
          <p:cNvSpPr txBox="1">
            <a:spLocks/>
          </p:cNvSpPr>
          <p:nvPr/>
        </p:nvSpPr>
        <p:spPr>
          <a:xfrm>
            <a:off x="440726" y="997981"/>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a:cs typeface="Arial"/>
              </a:rPr>
              <a:t>Free Resources for You</a:t>
            </a:r>
            <a:endParaRPr lang="en-US" sz="5500" b="1">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9795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9574" y="1852005"/>
            <a:ext cx="2482629" cy="3833176"/>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4085" y="1853214"/>
            <a:ext cx="2548764" cy="3853731"/>
          </a:xfrm>
          <a:prstGeom prst="rect">
            <a:avLst/>
          </a:prstGeom>
          <a:ln>
            <a:noFill/>
          </a:ln>
          <a:effectLst>
            <a:outerShdw blurRad="292100" dist="139700" dir="2700000" algn="tl" rotWithShape="0">
              <a:srgbClr val="333333">
                <a:alpha val="65000"/>
              </a:srgbClr>
            </a:outerShdw>
          </a:effectLst>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rcRect t="2370"/>
          <a:stretch/>
        </p:blipFill>
        <p:spPr>
          <a:xfrm>
            <a:off x="3311093" y="1852006"/>
            <a:ext cx="1572991" cy="3854674"/>
          </a:xfrm>
          <a:prstGeom prst="rect">
            <a:avLst/>
          </a:prstGeom>
          <a:ln>
            <a:noFill/>
          </a:ln>
          <a:effectLst>
            <a:outerShdw blurRad="292100" dist="139700" dir="2700000" algn="tl" rotWithShape="0">
              <a:srgbClr val="333333">
                <a:alpha val="65000"/>
              </a:srgbClr>
            </a:outerShdw>
          </a:effectLst>
        </p:spPr>
      </p:pic>
      <p:sp>
        <p:nvSpPr>
          <p:cNvPr id="20" name="TextBox 19">
            <a:extLst>
              <a:ext uri="{FF2B5EF4-FFF2-40B4-BE49-F238E27FC236}">
                <a16:creationId xmlns:a16="http://schemas.microsoft.com/office/drawing/2014/main" id="{03D5FAB3-C4CA-0676-A1E0-1453F604539F}"/>
              </a:ext>
            </a:extLst>
          </p:cNvPr>
          <p:cNvSpPr txBox="1"/>
          <p:nvPr/>
        </p:nvSpPr>
        <p:spPr>
          <a:xfrm>
            <a:off x="1" y="6384485"/>
            <a:ext cx="12192000" cy="461665"/>
          </a:xfrm>
          <a:prstGeom prst="rect">
            <a:avLst/>
          </a:prstGeom>
          <a:noFill/>
        </p:spPr>
        <p:txBody>
          <a:bodyPr wrap="square" lIns="91440" tIns="45720" rIns="91440" bIns="45720" rtlCol="0" anchor="t">
            <a:spAutoFit/>
          </a:bodyPr>
          <a:lstStyle/>
          <a:p>
            <a:pPr algn="ctr"/>
            <a:r>
              <a:rPr lang="en-US" sz="2400" b="1">
                <a:solidFill>
                  <a:schemeClr val="bg1"/>
                </a:solidFill>
                <a:latin typeface="Arial" panose="020B0604020202020204" pitchFamily="34" charset="0"/>
                <a:cs typeface="Arial" panose="020B0604020202020204" pitchFamily="34" charset="0"/>
              </a:rPr>
              <a:t>al-</a:t>
            </a:r>
            <a:r>
              <a:rPr lang="en-US" sz="2400" b="1" err="1">
                <a:solidFill>
                  <a:schemeClr val="bg1"/>
                </a:solidFill>
                <a:latin typeface="Arial" panose="020B0604020202020204" pitchFamily="34" charset="0"/>
                <a:cs typeface="Arial" panose="020B0604020202020204" pitchFamily="34" charset="0"/>
              </a:rPr>
              <a:t>anon.org</a:t>
            </a:r>
            <a:r>
              <a:rPr lang="en-US" sz="2400" b="1">
                <a:solidFill>
                  <a:schemeClr val="bg1"/>
                </a:solidFill>
                <a:latin typeface="Arial" panose="020B0604020202020204" pitchFamily="34" charset="0"/>
                <a:cs typeface="Arial" panose="020B0604020202020204" pitchFamily="34" charset="0"/>
              </a:rPr>
              <a:t>/</a:t>
            </a:r>
            <a:r>
              <a:rPr lang="en-US" sz="2400" b="1" err="1">
                <a:solidFill>
                  <a:schemeClr val="bg1"/>
                </a:solidFill>
                <a:latin typeface="Arial" panose="020B0604020202020204" pitchFamily="34" charset="0"/>
                <a:cs typeface="Arial" panose="020B0604020202020204" pitchFamily="34" charset="0"/>
              </a:rPr>
              <a:t>onlinestore</a:t>
            </a:r>
            <a:endParaRPr lang="en-US" sz="2400" b="1">
              <a:solidFill>
                <a:schemeClr val="bg1"/>
              </a:solidFill>
              <a:latin typeface="Arial" panose="020B0604020202020204" pitchFamily="34" charset="0"/>
              <a:cs typeface="Arial" panose="020B0604020202020204" pitchFamily="34" charset="0"/>
            </a:endParaRPr>
          </a:p>
        </p:txBody>
      </p:sp>
      <p:pic>
        <p:nvPicPr>
          <p:cNvPr id="5" name="Picture 4" descr="A close-up of a text&#10;&#10;Description automatically generated">
            <a:extLst>
              <a:ext uri="{FF2B5EF4-FFF2-40B4-BE49-F238E27FC236}">
                <a16:creationId xmlns:a16="http://schemas.microsoft.com/office/drawing/2014/main" id="{82F50F75-207E-A133-BF21-1DE474014C62}"/>
              </a:ext>
            </a:extLst>
          </p:cNvPr>
          <p:cNvPicPr>
            <a:picLocks noChangeAspect="1"/>
          </p:cNvPicPr>
          <p:nvPr/>
        </p:nvPicPr>
        <p:blipFill>
          <a:blip r:embed="rId6"/>
          <a:stretch>
            <a:fillRect/>
          </a:stretch>
        </p:blipFill>
        <p:spPr>
          <a:xfrm>
            <a:off x="10258928" y="1853214"/>
            <a:ext cx="1376333" cy="3853732"/>
          </a:xfrm>
          <a:prstGeom prst="rect">
            <a:avLst/>
          </a:prstGeom>
          <a:ln>
            <a:noFill/>
          </a:ln>
          <a:effectLst>
            <a:outerShdw blurRad="292100" dist="139700" dir="2700000" algn="tl" rotWithShape="0">
              <a:srgbClr val="333333">
                <a:alpha val="65000"/>
              </a:srgbClr>
            </a:outerShdw>
          </a:effectLst>
        </p:spPr>
      </p:pic>
      <p:pic>
        <p:nvPicPr>
          <p:cNvPr id="9" name="Picture 8" descr="A blue and red striped background&#10;&#10;Description automatically generated">
            <a:extLst>
              <a:ext uri="{FF2B5EF4-FFF2-40B4-BE49-F238E27FC236}">
                <a16:creationId xmlns:a16="http://schemas.microsoft.com/office/drawing/2014/main" id="{CA0B3A25-19C2-51AA-80F4-5222971F1DD7}"/>
              </a:ext>
            </a:extLst>
          </p:cNvPr>
          <p:cNvPicPr>
            <a:picLocks noChangeAspect="1"/>
          </p:cNvPicPr>
          <p:nvPr/>
        </p:nvPicPr>
        <p:blipFill>
          <a:blip r:embed="rId7"/>
          <a:stretch>
            <a:fillRect/>
          </a:stretch>
        </p:blipFill>
        <p:spPr>
          <a:xfrm>
            <a:off x="607474" y="1852648"/>
            <a:ext cx="2598338" cy="3844116"/>
          </a:xfrm>
          <a:prstGeom prst="rect">
            <a:avLst/>
          </a:prstGeom>
          <a:ln>
            <a:noFill/>
          </a:ln>
          <a:effectLst>
            <a:outerShdw blurRad="292100" dist="139700" dir="2700000" algn="tl" rotWithShape="0">
              <a:srgbClr val="333333">
                <a:alpha val="65000"/>
              </a:srgbClr>
            </a:outerShdw>
          </a:effectLst>
        </p:spPr>
      </p:pic>
      <p:sp>
        <p:nvSpPr>
          <p:cNvPr id="12" name="Title 1">
            <a:extLst>
              <a:ext uri="{FF2B5EF4-FFF2-40B4-BE49-F238E27FC236}">
                <a16:creationId xmlns:a16="http://schemas.microsoft.com/office/drawing/2014/main" id="{293AE2BD-644B-7838-A357-3935348BA75B}"/>
              </a:ext>
            </a:extLst>
          </p:cNvPr>
          <p:cNvSpPr txBox="1">
            <a:spLocks/>
          </p:cNvSpPr>
          <p:nvPr/>
        </p:nvSpPr>
        <p:spPr>
          <a:xfrm>
            <a:off x="440726" y="447472"/>
            <a:ext cx="11310549" cy="13489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a:solidFill>
                  <a:srgbClr val="C00000"/>
                </a:solidFill>
                <a:latin typeface="Arial" panose="020B0604020202020204" pitchFamily="34" charset="0"/>
                <a:cs typeface="Arial" panose="020B0604020202020204" pitchFamily="34" charset="0"/>
              </a:rPr>
              <a:t>ALATEEN Resources</a:t>
            </a:r>
          </a:p>
        </p:txBody>
      </p:sp>
    </p:spTree>
    <p:extLst>
      <p:ext uri="{BB962C8B-B14F-4D97-AF65-F5344CB8AC3E}">
        <p14:creationId xmlns:p14="http://schemas.microsoft.com/office/powerpoint/2010/main" val="39554100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67ce73f4-e81d-44f4-8a24-1026d6fbe552" xsi:nil="true"/>
    <TaxCatchAll xmlns="a4caa723-72ab-40e0-aaed-8d5193a3a640" xsi:nil="true"/>
    <lcf76f155ced4ddcb4097134ff3c332f xmlns="67ce73f4-e81d-44f4-8a24-1026d6fbe55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F5DF2C79B242E45A457434308A49F6D" ma:contentTypeVersion="18" ma:contentTypeDescription="Create a new document." ma:contentTypeScope="" ma:versionID="291cbf883bacbc429f99c94d80713fa0">
  <xsd:schema xmlns:xsd="http://www.w3.org/2001/XMLSchema" xmlns:xs="http://www.w3.org/2001/XMLSchema" xmlns:p="http://schemas.microsoft.com/office/2006/metadata/properties" xmlns:ns2="67ce73f4-e81d-44f4-8a24-1026d6fbe552" xmlns:ns3="a4caa723-72ab-40e0-aaed-8d5193a3a640" targetNamespace="http://schemas.microsoft.com/office/2006/metadata/properties" ma:root="true" ma:fieldsID="2b074a455f72421744e8d8343aac32af" ns2:_="" ns3:_="">
    <xsd:import namespace="67ce73f4-e81d-44f4-8a24-1026d6fbe552"/>
    <xsd:import namespace="a4caa723-72ab-40e0-aaed-8d5193a3a64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ce73f4-e81d-44f4-8a24-1026d6fbe5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7674346-e6d5-408e-9cbc-5d993c005ac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caa723-72ab-40e0-aaed-8d5193a3a64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96f30b7-b7b2-4e74-b33a-12d82d6679d7}" ma:internalName="TaxCatchAll" ma:showField="CatchAllData" ma:web="a4caa723-72ab-40e0-aaed-8d5193a3a6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BEB954-4024-4CCF-A9D6-4C00FDC028D9}">
  <ds:schemaRefs>
    <ds:schemaRef ds:uri="http://schemas.microsoft.com/sharepoint/v3/contenttype/forms"/>
  </ds:schemaRefs>
</ds:datastoreItem>
</file>

<file path=customXml/itemProps2.xml><?xml version="1.0" encoding="utf-8"?>
<ds:datastoreItem xmlns:ds="http://schemas.openxmlformats.org/officeDocument/2006/customXml" ds:itemID="{4710EE66-8707-456F-8F2E-091D581CB030}">
  <ds:schemaRefs>
    <ds:schemaRef ds:uri="67ce73f4-e81d-44f4-8a24-1026d6fbe552"/>
    <ds:schemaRef ds:uri="a4caa723-72ab-40e0-aaed-8d5193a3a64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04CE7F9-28D5-4BAF-BFE6-603CBFD77CE8}">
  <ds:schemaRefs>
    <ds:schemaRef ds:uri="67ce73f4-e81d-44f4-8a24-1026d6fbe552"/>
    <ds:schemaRef ds:uri="a4caa723-72ab-40e0-aaed-8d5193a3a64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1618</Words>
  <Application>Microsoft Office PowerPoint</Application>
  <PresentationFormat>Widescreen</PresentationFormat>
  <Paragraphs>110</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Aptos Display</vt:lpstr>
      <vt:lpstr>Arial</vt:lpstr>
      <vt:lpstr>Calibri</vt:lpstr>
      <vt:lpstr>Office Theme</vt:lpstr>
      <vt:lpstr>PowerPoint Presentation</vt:lpstr>
      <vt:lpstr>ALATEEN</vt:lpstr>
      <vt:lpstr>ALATEEN for teens</vt:lpstr>
      <vt:lpstr>PowerPoint Presentation</vt:lpstr>
      <vt:lpstr>PowerPoint Presentation</vt:lpstr>
      <vt:lpstr>ALATEEN Experience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ALATEEN PRESENTATION</dc:title>
  <dc:creator>Debbie Chabot</dc:creator>
  <cp:lastModifiedBy>Scot Powers</cp:lastModifiedBy>
  <cp:revision>6</cp:revision>
  <cp:lastPrinted>2023-08-02T23:52:28Z</cp:lastPrinted>
  <dcterms:created xsi:type="dcterms:W3CDTF">2023-07-12T21:10:33Z</dcterms:created>
  <dcterms:modified xsi:type="dcterms:W3CDTF">2025-01-03T21:40:51Z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0x0101002F5DF2C79B242E45A457434308A49F6D</vt:lpwstr>
  </property>
  <property fmtid="{D5CDD505-2E9C-101B-9397-08002B2CF9AE}" pid="3" name="MediaServiceImageTags">
    <vt:lpwstr/>
  </property>
</Properties>
</file>